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804" r:id="rId4"/>
  </p:sldMasterIdLst>
  <p:notesMasterIdLst>
    <p:notesMasterId r:id="rId37"/>
  </p:notesMasterIdLst>
  <p:sldIdLst>
    <p:sldId id="326" r:id="rId5"/>
    <p:sldId id="372" r:id="rId6"/>
    <p:sldId id="337" r:id="rId7"/>
    <p:sldId id="331" r:id="rId8"/>
    <p:sldId id="358" r:id="rId9"/>
    <p:sldId id="330" r:id="rId10"/>
    <p:sldId id="359" r:id="rId11"/>
    <p:sldId id="344" r:id="rId12"/>
    <p:sldId id="332" r:id="rId13"/>
    <p:sldId id="360" r:id="rId14"/>
    <p:sldId id="333" r:id="rId15"/>
    <p:sldId id="361" r:id="rId16"/>
    <p:sldId id="334" r:id="rId17"/>
    <p:sldId id="365" r:id="rId18"/>
    <p:sldId id="366" r:id="rId19"/>
    <p:sldId id="367" r:id="rId20"/>
    <p:sldId id="370" r:id="rId21"/>
    <p:sldId id="371" r:id="rId22"/>
    <p:sldId id="364" r:id="rId23"/>
    <p:sldId id="362" r:id="rId24"/>
    <p:sldId id="368" r:id="rId25"/>
    <p:sldId id="345" r:id="rId26"/>
    <p:sldId id="351" r:id="rId27"/>
    <p:sldId id="346" r:id="rId28"/>
    <p:sldId id="289" r:id="rId29"/>
    <p:sldId id="363" r:id="rId30"/>
    <p:sldId id="338" r:id="rId31"/>
    <p:sldId id="296" r:id="rId32"/>
    <p:sldId id="348" r:id="rId33"/>
    <p:sldId id="352" r:id="rId34"/>
    <p:sldId id="354" r:id="rId35"/>
    <p:sldId id="355" r:id="rId36"/>
  </p:sldIdLst>
  <p:sldSz cx="10080625" cy="7559675"/>
  <p:notesSz cx="7099300" cy="102346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57" userDrawn="1">
          <p15:clr>
            <a:srgbClr val="A4A3A4"/>
          </p15:clr>
        </p15:guide>
        <p15:guide id="2" pos="20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25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64" autoAdjust="0"/>
    <p:restoredTop sz="94717" autoAdjust="0"/>
  </p:normalViewPr>
  <p:slideViewPr>
    <p:cSldViewPr>
      <p:cViewPr varScale="1">
        <p:scale>
          <a:sx n="99" d="100"/>
          <a:sy n="99" d="100"/>
        </p:scale>
        <p:origin x="1728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1187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57"/>
        <p:guide pos="20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77875"/>
            <a:ext cx="5113337" cy="3835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09632" y="4861252"/>
            <a:ext cx="5678546" cy="4604436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080041" cy="51059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426665" algn="l"/>
                <a:tab pos="853329" algn="l"/>
                <a:tab pos="1279994" algn="l"/>
                <a:tab pos="1706658" algn="l"/>
                <a:tab pos="2133323" algn="l"/>
                <a:tab pos="2559988" algn="l"/>
                <a:tab pos="2986653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endParaRPr lang="cs-CZ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017769" y="0"/>
            <a:ext cx="3080041" cy="51059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426665" algn="l"/>
                <a:tab pos="853329" algn="l"/>
                <a:tab pos="1279994" algn="l"/>
                <a:tab pos="1706658" algn="l"/>
                <a:tab pos="2133323" algn="l"/>
                <a:tab pos="2559988" algn="l"/>
                <a:tab pos="2986653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endParaRPr lang="cs-CZ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722502"/>
            <a:ext cx="3080041" cy="51059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426665" algn="l"/>
                <a:tab pos="853329" algn="l"/>
                <a:tab pos="1279994" algn="l"/>
                <a:tab pos="1706658" algn="l"/>
                <a:tab pos="2133323" algn="l"/>
                <a:tab pos="2559988" algn="l"/>
                <a:tab pos="2986653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endParaRPr lang="cs-CZ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017769" y="9722502"/>
            <a:ext cx="3080041" cy="51059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426665" algn="l"/>
                <a:tab pos="853329" algn="l"/>
                <a:tab pos="1279994" algn="l"/>
                <a:tab pos="1706658" algn="l"/>
                <a:tab pos="2133323" algn="l"/>
                <a:tab pos="2559988" algn="l"/>
                <a:tab pos="2986653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fld id="{6787C685-079B-4029-A11A-D30A6A0FCAD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48115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0E30A73-D58D-472D-AC57-37E02AA9A27E}" type="slidenum">
              <a:rPr lang="cs-CZ"/>
              <a:pPr/>
              <a:t>28</a:t>
            </a:fld>
            <a:endParaRPr lang="cs-CZ"/>
          </a:p>
        </p:txBody>
      </p:sp>
      <p:sp>
        <p:nvSpPr>
          <p:cNvPr id="522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77875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32" y="4861252"/>
            <a:ext cx="5680036" cy="4605955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661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01D3C0B-D774-4314-A81B-CC5EC00559A3}" type="slidenum">
              <a:rPr lang="cs-CZ"/>
              <a:pPr/>
              <a:t>29</a:t>
            </a:fld>
            <a:endParaRPr lang="cs-CZ"/>
          </a:p>
        </p:txBody>
      </p:sp>
      <p:sp>
        <p:nvSpPr>
          <p:cNvPr id="471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77875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32" y="4861252"/>
            <a:ext cx="5680036" cy="4605955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2879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333" y="-9334"/>
            <a:ext cx="10109072" cy="7578343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46403" y="2650553"/>
            <a:ext cx="6423553" cy="1814743"/>
          </a:xfrm>
        </p:spPr>
        <p:txBody>
          <a:bodyPr anchor="b">
            <a:noAutofit/>
          </a:bodyPr>
          <a:lstStyle>
            <a:lvl1pPr algn="r">
              <a:defRPr sz="5952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6403" y="4465295"/>
            <a:ext cx="6423553" cy="1209128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8DE4-5DB1-4D2C-84A5-8C22A46BB34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3726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2" y="671971"/>
            <a:ext cx="6997914" cy="3751839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2" y="4927788"/>
            <a:ext cx="6997914" cy="1731695"/>
          </a:xfrm>
        </p:spPr>
        <p:txBody>
          <a:bodyPr anchor="ctr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C5320-1ACA-471C-9EAC-2D217F7F79C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1578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257" y="671971"/>
            <a:ext cx="6694159" cy="3331857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13857" y="4003828"/>
            <a:ext cx="5974958" cy="41998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76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27788"/>
            <a:ext cx="6997915" cy="1731695"/>
          </a:xfrm>
        </p:spPr>
        <p:txBody>
          <a:bodyPr anchor="ctr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C5320-1ACA-471C-9EAC-2D217F7F79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32156" y="871246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438870" y="3181894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24735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0" y="2129659"/>
            <a:ext cx="6997915" cy="2861014"/>
          </a:xfrm>
        </p:spPr>
        <p:txBody>
          <a:bodyPr anchor="b">
            <a:normAutofit/>
          </a:bodyPr>
          <a:lstStyle>
            <a:lvl1pPr algn="l">
              <a:defRPr sz="485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90673"/>
            <a:ext cx="6997915" cy="1668810"/>
          </a:xfrm>
        </p:spPr>
        <p:txBody>
          <a:bodyPr anchor="t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C5320-1ACA-471C-9EAC-2D217F7F79C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71366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257" y="671971"/>
            <a:ext cx="6694159" cy="3331857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2038" y="4423810"/>
            <a:ext cx="6997916" cy="56686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6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90673"/>
            <a:ext cx="6997915" cy="1668810"/>
          </a:xfrm>
        </p:spPr>
        <p:txBody>
          <a:bodyPr anchor="t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C5320-1ACA-471C-9EAC-2D217F7F79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32156" y="871246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438870" y="3181894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843131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930" y="671971"/>
            <a:ext cx="6991025" cy="3331857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2038" y="4423810"/>
            <a:ext cx="6997916" cy="56686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6">
                <a:solidFill>
                  <a:schemeClr val="accent1"/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90673"/>
            <a:ext cx="6997915" cy="1668810"/>
          </a:xfrm>
        </p:spPr>
        <p:txBody>
          <a:bodyPr anchor="t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C5320-1ACA-471C-9EAC-2D217F7F79C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48420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1F35-D05B-4327-9B9D-C6B1B7CBF5A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824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9572" y="671972"/>
            <a:ext cx="1079072" cy="5788752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2041" y="671972"/>
            <a:ext cx="5727155" cy="5788752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51112-9360-4131-A59A-92A1CD70367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56812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26047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>
          <a:xfrm>
            <a:off x="503238" y="6886575"/>
            <a:ext cx="2346325" cy="519113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>
          <a:xfrm>
            <a:off x="3448050" y="6886575"/>
            <a:ext cx="3194050" cy="519113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2"/>
          </p:nvPr>
        </p:nvSpPr>
        <p:spPr>
          <a:xfrm>
            <a:off x="7227888" y="6886575"/>
            <a:ext cx="2346325" cy="519113"/>
          </a:xfrm>
        </p:spPr>
        <p:txBody>
          <a:bodyPr/>
          <a:lstStyle>
            <a:lvl1pPr>
              <a:defRPr/>
            </a:lvl1pPr>
          </a:lstStyle>
          <a:p>
            <a:fld id="{7479A2AB-08D3-4D6A-A163-9B0E5F160CC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75698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C5320-1ACA-471C-9EAC-2D217F7F79C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40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0" y="2977208"/>
            <a:ext cx="6997915" cy="2013467"/>
          </a:xfrm>
        </p:spPr>
        <p:txBody>
          <a:bodyPr anchor="b"/>
          <a:lstStyle>
            <a:lvl1pPr algn="l">
              <a:defRPr sz="4409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90673"/>
            <a:ext cx="6997915" cy="948432"/>
          </a:xfrm>
        </p:spPr>
        <p:txBody>
          <a:bodyPr anchor="t"/>
          <a:lstStyle>
            <a:lvl1pPr marL="0" indent="0" algn="l">
              <a:buNone/>
              <a:defRPr sz="220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27A2-B553-4FE2-8EC3-D22B307F474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4685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2" y="671971"/>
            <a:ext cx="6997914" cy="145593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2042" y="2381649"/>
            <a:ext cx="3404426" cy="4277832"/>
          </a:xfrm>
        </p:spPr>
        <p:txBody>
          <a:bodyPr>
            <a:normAutofit/>
          </a:bodyPr>
          <a:lstStyle>
            <a:lvl1pPr>
              <a:defRPr sz="1984"/>
            </a:lvl1pPr>
            <a:lvl2pPr>
              <a:defRPr sz="1764"/>
            </a:lvl2pPr>
            <a:lvl3pPr>
              <a:defRPr sz="1543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5529" y="2381651"/>
            <a:ext cx="3404427" cy="4277834"/>
          </a:xfrm>
        </p:spPr>
        <p:txBody>
          <a:bodyPr>
            <a:normAutofit/>
          </a:bodyPr>
          <a:lstStyle>
            <a:lvl1pPr>
              <a:defRPr sz="1984"/>
            </a:lvl1pPr>
            <a:lvl2pPr>
              <a:defRPr sz="1764"/>
            </a:lvl2pPr>
            <a:lvl3pPr>
              <a:defRPr sz="1543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B35B6-C316-4987-B972-9C1B55F7A67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995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1" y="671971"/>
            <a:ext cx="6997913" cy="145593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1" y="2382084"/>
            <a:ext cx="3407251" cy="635222"/>
          </a:xfrm>
        </p:spPr>
        <p:txBody>
          <a:bodyPr anchor="b">
            <a:noAutofit/>
          </a:bodyPr>
          <a:lstStyle>
            <a:lvl1pPr marL="0" indent="0">
              <a:buNone/>
              <a:defRPr sz="2646" b="0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2041" y="3017307"/>
            <a:ext cx="3407251" cy="364217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62702" y="2382084"/>
            <a:ext cx="3407251" cy="635222"/>
          </a:xfrm>
        </p:spPr>
        <p:txBody>
          <a:bodyPr anchor="b">
            <a:noAutofit/>
          </a:bodyPr>
          <a:lstStyle>
            <a:lvl1pPr marL="0" indent="0">
              <a:buNone/>
              <a:defRPr sz="2646" b="0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62702" y="3017307"/>
            <a:ext cx="3407251" cy="364217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90841-05E6-439B-8902-5C59034966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6112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1" y="671971"/>
            <a:ext cx="6997914" cy="145593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9058-F089-4C45-8174-FEDD4258C86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343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1C62-D642-45F2-B644-9CF1BF99564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573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1" y="1651933"/>
            <a:ext cx="3075982" cy="1409272"/>
          </a:xfrm>
        </p:spPr>
        <p:txBody>
          <a:bodyPr anchor="b">
            <a:normAutofit/>
          </a:bodyPr>
          <a:lstStyle>
            <a:lvl1pPr>
              <a:defRPr sz="2205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83" y="567610"/>
            <a:ext cx="3732871" cy="6091873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2041" y="3061205"/>
            <a:ext cx="3075982" cy="2848876"/>
          </a:xfrm>
        </p:spPr>
        <p:txBody>
          <a:bodyPr>
            <a:normAutofit/>
          </a:bodyPr>
          <a:lstStyle>
            <a:lvl1pPr marL="0" indent="0">
              <a:buNone/>
              <a:defRPr sz="1543"/>
            </a:lvl1pPr>
            <a:lvl2pPr marL="377979" indent="0">
              <a:buNone/>
              <a:defRPr sz="1157"/>
            </a:lvl2pPr>
            <a:lvl3pPr marL="755957" indent="0">
              <a:buNone/>
              <a:defRPr sz="992"/>
            </a:lvl3pPr>
            <a:lvl4pPr marL="1133936" indent="0">
              <a:buNone/>
              <a:defRPr sz="827"/>
            </a:lvl4pPr>
            <a:lvl5pPr marL="1511915" indent="0">
              <a:buNone/>
              <a:defRPr sz="827"/>
            </a:lvl5pPr>
            <a:lvl6pPr marL="1889893" indent="0">
              <a:buNone/>
              <a:defRPr sz="827"/>
            </a:lvl6pPr>
            <a:lvl7pPr marL="2267872" indent="0">
              <a:buNone/>
              <a:defRPr sz="827"/>
            </a:lvl7pPr>
            <a:lvl8pPr marL="2645851" indent="0">
              <a:buNone/>
              <a:defRPr sz="827"/>
            </a:lvl8pPr>
            <a:lvl9pPr marL="3023829" indent="0">
              <a:buNone/>
              <a:defRPr sz="827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25405-305D-416D-8082-31712B6959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6693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1" y="5291772"/>
            <a:ext cx="6997914" cy="624724"/>
          </a:xfrm>
        </p:spPr>
        <p:txBody>
          <a:bodyPr anchor="b">
            <a:normAutofit/>
          </a:bodyPr>
          <a:lstStyle>
            <a:lvl1pPr algn="l">
              <a:defRPr sz="2646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2041" y="671971"/>
            <a:ext cx="6997914" cy="4239192"/>
          </a:xfrm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3972" indent="0">
              <a:buNone/>
              <a:defRPr sz="1764"/>
            </a:lvl2pPr>
            <a:lvl3pPr marL="1007943" indent="0">
              <a:buNone/>
              <a:defRPr sz="1764"/>
            </a:lvl3pPr>
            <a:lvl4pPr marL="1511915" indent="0">
              <a:buNone/>
              <a:defRPr sz="1764"/>
            </a:lvl4pPr>
            <a:lvl5pPr marL="2015886" indent="0">
              <a:buNone/>
              <a:defRPr sz="1764"/>
            </a:lvl5pPr>
            <a:lvl6pPr marL="2519858" indent="0">
              <a:buNone/>
              <a:defRPr sz="1764"/>
            </a:lvl6pPr>
            <a:lvl7pPr marL="3023829" indent="0">
              <a:buNone/>
              <a:defRPr sz="1764"/>
            </a:lvl7pPr>
            <a:lvl8pPr marL="3527801" indent="0">
              <a:buNone/>
              <a:defRPr sz="1764"/>
            </a:lvl8pPr>
            <a:lvl9pPr marL="4031772" indent="0">
              <a:buNone/>
              <a:defRPr sz="1764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2041" y="5916496"/>
            <a:ext cx="6997914" cy="742987"/>
          </a:xfrm>
        </p:spPr>
        <p:txBody>
          <a:bodyPr>
            <a:normAutofit/>
          </a:bodyPr>
          <a:lstStyle>
            <a:lvl1pPr marL="0" indent="0">
              <a:buNone/>
              <a:defRPr sz="132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9968F-9C25-431F-A752-6FB0C47D97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207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334" y="-9334"/>
            <a:ext cx="10109073" cy="7578343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2041" y="671971"/>
            <a:ext cx="6997913" cy="14559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1" y="2381651"/>
            <a:ext cx="6997914" cy="42778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58922" y="6659484"/>
            <a:ext cx="75420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2041" y="6659484"/>
            <a:ext cx="509650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808" y="6659484"/>
            <a:ext cx="56514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accent1"/>
                </a:solidFill>
              </a:defRPr>
            </a:lvl1pPr>
          </a:lstStyle>
          <a:p>
            <a:fld id="{72FC5320-1ACA-471C-9EAC-2D217F7F79C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1377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  <p:sldLayoutId id="2147483821" r:id="rId17"/>
  </p:sldLayoutIdLst>
  <p:txStyles>
    <p:titleStyle>
      <a:lvl1pPr algn="l" defTabSz="503972" rtl="0" eaLnBrk="1" latinLnBrk="0" hangingPunct="1">
        <a:spcBef>
          <a:spcPct val="0"/>
        </a:spcBef>
        <a:buNone/>
        <a:defRPr sz="3968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7979" indent="-377979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8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18954" indent="-314982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6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59929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54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763900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267872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771844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275815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779787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283758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gif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808" y="755501"/>
            <a:ext cx="7560840" cy="1455937"/>
          </a:xfrm>
        </p:spPr>
        <p:txBody>
          <a:bodyPr/>
          <a:lstStyle/>
          <a:p>
            <a:pPr algn="ctr"/>
            <a:r>
              <a:rPr lang="cs-CZ" b="1" dirty="0">
                <a:latin typeface="Calibri" panose="020F0502020204030204" pitchFamily="34" charset="0"/>
              </a:rPr>
              <a:t>Dílem ve smyslu autorského zákona</a:t>
            </a:r>
          </a:p>
        </p:txBody>
      </p:sp>
      <p:sp>
        <p:nvSpPr>
          <p:cNvPr id="3" name="Obdélník 2"/>
          <p:cNvSpPr/>
          <p:nvPr/>
        </p:nvSpPr>
        <p:spPr>
          <a:xfrm>
            <a:off x="575816" y="2051645"/>
            <a:ext cx="9001000" cy="5129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lphaLcParenR"/>
            </a:pPr>
            <a:r>
              <a:rPr lang="cs-CZ" sz="3200" dirty="0">
                <a:latin typeface="Calibri" panose="020F0502020204030204" pitchFamily="34" charset="0"/>
              </a:rPr>
              <a:t>je dílo </a:t>
            </a:r>
            <a:r>
              <a:rPr lang="cs-CZ" sz="3200" b="1" dirty="0">
                <a:latin typeface="Calibri" panose="020F0502020204030204" pitchFamily="34" charset="0"/>
              </a:rPr>
              <a:t>literární</a:t>
            </a:r>
            <a:r>
              <a:rPr lang="cs-CZ" sz="3200" dirty="0">
                <a:latin typeface="Calibri" panose="020F0502020204030204" pitchFamily="34" charset="0"/>
              </a:rPr>
              <a:t>, nebo </a:t>
            </a:r>
            <a:r>
              <a:rPr lang="cs-CZ" sz="3200" b="1" dirty="0">
                <a:latin typeface="Calibri" panose="020F0502020204030204" pitchFamily="34" charset="0"/>
              </a:rPr>
              <a:t>jiné</a:t>
            </a:r>
            <a:r>
              <a:rPr lang="cs-CZ" sz="3200" dirty="0">
                <a:latin typeface="Calibri" panose="020F0502020204030204" pitchFamily="34" charset="0"/>
              </a:rPr>
              <a:t> </a:t>
            </a:r>
            <a:r>
              <a:rPr lang="cs-CZ" sz="3200" b="1" dirty="0">
                <a:latin typeface="Calibri" panose="020F0502020204030204" pitchFamily="34" charset="0"/>
              </a:rPr>
              <a:t>dílo umělecké </a:t>
            </a:r>
            <a:r>
              <a:rPr lang="cs-CZ" sz="3200" dirty="0">
                <a:latin typeface="Calibri" panose="020F0502020204030204" pitchFamily="34" charset="0"/>
              </a:rPr>
              <a:t>nebo dílo </a:t>
            </a:r>
            <a:r>
              <a:rPr lang="cs-CZ" sz="3200" b="1" dirty="0">
                <a:latin typeface="Calibri" panose="020F0502020204030204" pitchFamily="34" charset="0"/>
              </a:rPr>
              <a:t>vědecké</a:t>
            </a:r>
            <a:r>
              <a:rPr lang="cs-CZ" sz="3200" dirty="0">
                <a:latin typeface="Calibri" panose="020F0502020204030204" pitchFamily="34" charset="0"/>
              </a:rPr>
              <a:t>  (jde např. o díla vyjádřená řečí nebo písmem, díla fotografická, díla výtvarná vč. děl grafických, díla architektonická, díla užitého umění apod.)</a:t>
            </a:r>
          </a:p>
          <a:p>
            <a:pPr marL="342900" indent="-342900"/>
            <a:endParaRPr lang="cs-CZ" sz="3200" dirty="0">
              <a:latin typeface="Calibri" panose="020F0502020204030204" pitchFamily="34" charset="0"/>
            </a:endParaRPr>
          </a:p>
          <a:p>
            <a:pPr marL="342900" indent="-342900"/>
            <a:r>
              <a:rPr lang="cs-CZ" sz="3200" dirty="0">
                <a:latin typeface="Calibri" panose="020F0502020204030204" pitchFamily="34" charset="0"/>
              </a:rPr>
              <a:t>b) jde o </a:t>
            </a:r>
            <a:r>
              <a:rPr lang="cs-CZ" sz="3200" b="1" dirty="0">
                <a:latin typeface="Calibri" panose="020F0502020204030204" pitchFamily="34" charset="0"/>
              </a:rPr>
              <a:t>jedinečný výsledek tvůrčí činnosti autora</a:t>
            </a:r>
            <a:r>
              <a:rPr lang="cs-CZ" sz="3200" dirty="0">
                <a:latin typeface="Calibri" panose="020F0502020204030204" pitchFamily="34" charset="0"/>
              </a:rPr>
              <a:t>,</a:t>
            </a:r>
          </a:p>
          <a:p>
            <a:pPr marL="342900" indent="-342900">
              <a:buAutoNum type="alphaLcParenR"/>
            </a:pPr>
            <a:endParaRPr lang="cs-CZ" sz="3200" dirty="0">
              <a:latin typeface="Calibri" panose="020F0502020204030204" pitchFamily="34" charset="0"/>
            </a:endParaRPr>
          </a:p>
          <a:p>
            <a:pPr marL="342900" indent="-342900" algn="just">
              <a:buAutoNum type="alphaLcParenR"/>
            </a:pPr>
            <a:r>
              <a:rPr lang="cs-CZ" sz="3200" b="1" dirty="0">
                <a:latin typeface="Calibri" panose="020F0502020204030204" pitchFamily="34" charset="0"/>
              </a:rPr>
              <a:t>dílo je vyjádřeno v jakékoli objektivně vnímatelné podobě </a:t>
            </a:r>
            <a:r>
              <a:rPr lang="cs-CZ" sz="3200" dirty="0">
                <a:latin typeface="Calibri" panose="020F0502020204030204" pitchFamily="34" charset="0"/>
              </a:rPr>
              <a:t>včetně podoby elektronické, trvale nebo dočasně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9952" y="561775"/>
            <a:ext cx="6997914" cy="1455937"/>
          </a:xfrm>
        </p:spPr>
        <p:txBody>
          <a:bodyPr/>
          <a:lstStyle/>
          <a:p>
            <a:r>
              <a:rPr lang="cs-CZ" b="1" dirty="0"/>
              <a:t>Práva autora díla</a:t>
            </a:r>
          </a:p>
        </p:txBody>
      </p:sp>
      <p:sp>
        <p:nvSpPr>
          <p:cNvPr id="3" name="Obdélník 2"/>
          <p:cNvSpPr/>
          <p:nvPr/>
        </p:nvSpPr>
        <p:spPr>
          <a:xfrm>
            <a:off x="431800" y="2051645"/>
            <a:ext cx="7488832" cy="5358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3200" dirty="0">
                <a:latin typeface="Calibri" panose="020F0502020204030204" pitchFamily="34" charset="0"/>
              </a:rPr>
              <a:t>Osobnostní právo (právo na autorství) je </a:t>
            </a:r>
            <a:r>
              <a:rPr lang="cs-CZ" sz="3200" b="1" dirty="0">
                <a:latin typeface="Calibri" panose="020F0502020204030204" pitchFamily="34" charset="0"/>
              </a:rPr>
              <a:t>nepřevoditelné a nepromlčitelné</a:t>
            </a:r>
            <a:r>
              <a:rPr lang="cs-CZ" sz="3200" dirty="0">
                <a:latin typeface="Calibri" panose="020F0502020204030204" pitchFamily="34" charset="0"/>
              </a:rPr>
              <a:t>.</a:t>
            </a:r>
          </a:p>
          <a:p>
            <a:pPr marL="342900" indent="-342900" algn="just"/>
            <a:endParaRPr lang="cs-CZ" sz="3200" dirty="0">
              <a:latin typeface="Calibri" panose="020F0502020204030204" pitchFamily="34" charset="0"/>
            </a:endParaRPr>
          </a:p>
          <a:p>
            <a:pPr marL="342900" indent="-342900" algn="just"/>
            <a:r>
              <a:rPr lang="cs-CZ" sz="3200" dirty="0">
                <a:latin typeface="Calibri" panose="020F0502020204030204" pitchFamily="34" charset="0"/>
              </a:rPr>
              <a:t>Majetková práva autora jsou rovněž</a:t>
            </a:r>
          </a:p>
          <a:p>
            <a:pPr algn="just"/>
            <a:r>
              <a:rPr lang="cs-CZ" sz="3200" b="1" dirty="0">
                <a:latin typeface="Calibri" panose="020F0502020204030204" pitchFamily="34" charset="0"/>
              </a:rPr>
              <a:t>nepřevoditelná a nepromlčitelná </a:t>
            </a:r>
            <a:r>
              <a:rPr lang="cs-CZ" sz="3200" dirty="0">
                <a:latin typeface="Calibri" panose="020F0502020204030204" pitchFamily="34" charset="0"/>
              </a:rPr>
              <a:t>(promlčují se jen jednotlivé nároky z tohoto práva plynoucí).</a:t>
            </a:r>
          </a:p>
          <a:p>
            <a:pPr algn="just"/>
            <a:endParaRPr lang="cs-CZ" sz="3200" b="1" dirty="0">
              <a:latin typeface="Calibri" panose="020F0502020204030204" pitchFamily="34" charset="0"/>
            </a:endParaRPr>
          </a:p>
          <a:p>
            <a:pPr marL="342900" indent="-342900"/>
            <a:endParaRPr lang="cs-CZ" sz="3200" b="1" dirty="0">
              <a:latin typeface="Calibri" panose="020F0502020204030204" pitchFamily="34" charset="0"/>
            </a:endParaRPr>
          </a:p>
          <a:p>
            <a:pPr marL="342900" indent="-342900"/>
            <a:endParaRPr lang="cs-CZ" sz="1600" dirty="0">
              <a:latin typeface="Calibri" panose="020F0502020204030204" pitchFamily="34" charset="0"/>
            </a:endParaRPr>
          </a:p>
          <a:p>
            <a:pPr marL="342900" indent="-342900"/>
            <a:endParaRPr lang="cs-CZ" sz="1600" dirty="0">
              <a:latin typeface="Calibri" panose="020F0502020204030204" pitchFamily="34" charset="0"/>
            </a:endParaRPr>
          </a:p>
          <a:p>
            <a:pPr marL="342900" indent="-342900">
              <a:buFont typeface="Wingdings" pitchFamily="2" charset="2"/>
              <a:buChar char="§"/>
            </a:pPr>
            <a:endParaRPr lang="cs-CZ" sz="1600" dirty="0">
              <a:latin typeface="Calibri" panose="020F0502020204030204" pitchFamily="34" charset="0"/>
            </a:endParaRPr>
          </a:p>
          <a:p>
            <a:pPr marL="342900" indent="-342900">
              <a:buFont typeface="Wingdings" pitchFamily="2" charset="2"/>
              <a:buChar char="§"/>
            </a:pPr>
            <a:endParaRPr lang="cs-CZ" sz="1600" dirty="0">
              <a:latin typeface="Calibri" panose="020F0502020204030204" pitchFamily="34" charset="0"/>
            </a:endParaRPr>
          </a:p>
          <a:p>
            <a:pPr marL="342900" indent="-342900"/>
            <a:endParaRPr lang="cs-CZ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264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03808" y="755502"/>
            <a:ext cx="7560840" cy="5244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sz="3600" dirty="0">
              <a:latin typeface="Calibri" panose="020F0502020204030204" pitchFamily="34" charset="0"/>
            </a:endParaRPr>
          </a:p>
          <a:p>
            <a:pPr algn="just"/>
            <a:r>
              <a:rPr lang="cs-CZ" sz="3600" dirty="0">
                <a:latin typeface="Calibri" panose="020F0502020204030204" pitchFamily="34" charset="0"/>
              </a:rPr>
              <a:t>Nabytím vlastnického práva nebo jiného věcného práva k věci, jejímž prostřednictvím je dílo vyjádřeno, </a:t>
            </a:r>
            <a:r>
              <a:rPr lang="cs-CZ" sz="3600" b="1" dirty="0">
                <a:latin typeface="Calibri" panose="020F0502020204030204" pitchFamily="34" charset="0"/>
              </a:rPr>
              <a:t>neznamená oprávnění k výkonu práva dílo užít.</a:t>
            </a:r>
            <a:r>
              <a:rPr lang="cs-CZ" sz="3600" dirty="0">
                <a:latin typeface="Calibri" panose="020F0502020204030204" pitchFamily="34" charset="0"/>
              </a:rPr>
              <a:t> (Např. zákaz reprodukce obrazu vlastníkem díla bez souhlasu autora, apod.) </a:t>
            </a:r>
          </a:p>
          <a:p>
            <a:pPr algn="just"/>
            <a:endParaRPr lang="cs-CZ" sz="3600" dirty="0">
              <a:latin typeface="Calibri" panose="020F0502020204030204" pitchFamily="34" charset="0"/>
            </a:endParaRPr>
          </a:p>
          <a:p>
            <a:endParaRPr lang="cs-CZ" sz="36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63848" y="1979637"/>
            <a:ext cx="7200800" cy="3183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sz="3600" dirty="0">
              <a:latin typeface="Calibri" panose="020F0502020204030204" pitchFamily="34" charset="0"/>
            </a:endParaRPr>
          </a:p>
          <a:p>
            <a:pPr algn="just"/>
            <a:r>
              <a:rPr lang="cs-CZ" sz="3600" dirty="0">
                <a:latin typeface="Calibri" panose="020F0502020204030204" pitchFamily="34" charset="0"/>
              </a:rPr>
              <a:t>Trvání autorských práv – </a:t>
            </a:r>
            <a:r>
              <a:rPr lang="cs-CZ" sz="3600" b="1" dirty="0">
                <a:latin typeface="Calibri" panose="020F0502020204030204" pitchFamily="34" charset="0"/>
              </a:rPr>
              <a:t>po dobu a života autora a 70 let od smrti autora (posledního spoluautora)</a:t>
            </a:r>
          </a:p>
          <a:p>
            <a:pPr algn="just"/>
            <a:endParaRPr lang="cs-CZ" sz="3600" dirty="0">
              <a:latin typeface="Calibri" panose="020F0502020204030204" pitchFamily="34" charset="0"/>
            </a:endParaRPr>
          </a:p>
          <a:p>
            <a:endParaRPr lang="cs-CZ" sz="3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3866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Problémy při tvorbě značky</a:t>
            </a:r>
          </a:p>
        </p:txBody>
      </p:sp>
      <p:sp>
        <p:nvSpPr>
          <p:cNvPr id="3" name="Obdélník 2"/>
          <p:cNvSpPr/>
          <p:nvPr/>
        </p:nvSpPr>
        <p:spPr>
          <a:xfrm>
            <a:off x="503808" y="1547589"/>
            <a:ext cx="7704856" cy="38132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600" dirty="0">
                <a:latin typeface="Calibri" panose="020F0502020204030204" pitchFamily="34" charset="0"/>
              </a:rPr>
              <a:t>Pokud nejsem původcem (autorem) značky (má-li povahu díla), je třeba </a:t>
            </a:r>
            <a:r>
              <a:rPr lang="cs-CZ" sz="2600" b="1" dirty="0">
                <a:latin typeface="Calibri" panose="020F0502020204030204" pitchFamily="34" charset="0"/>
              </a:rPr>
              <a:t>ošetřit s autorem</a:t>
            </a:r>
            <a:r>
              <a:rPr lang="cs-CZ" sz="2600" dirty="0">
                <a:latin typeface="Calibri" panose="020F0502020204030204" pitchFamily="34" charset="0"/>
              </a:rPr>
              <a:t>:</a:t>
            </a:r>
          </a:p>
          <a:p>
            <a:pPr marL="514350" indent="-514350" algn="just"/>
            <a:endParaRPr lang="cs-CZ" sz="2600" dirty="0">
              <a:latin typeface="Calibri" panose="020F0502020204030204" pitchFamily="34" charset="0"/>
            </a:endParaRPr>
          </a:p>
          <a:p>
            <a:pPr marL="514350" indent="-514350" algn="just">
              <a:buAutoNum type="alphaLcParenR"/>
            </a:pPr>
            <a:r>
              <a:rPr lang="cs-CZ" sz="2600" b="1" dirty="0">
                <a:latin typeface="Calibri" panose="020F0502020204030204" pitchFamily="34" charset="0"/>
              </a:rPr>
              <a:t>Podmínky</a:t>
            </a:r>
            <a:r>
              <a:rPr lang="cs-CZ" sz="2600" dirty="0">
                <a:latin typeface="Calibri" panose="020F0502020204030204" pitchFamily="34" charset="0"/>
              </a:rPr>
              <a:t> vytvoření díla vč. úplaty (nebylo-li dílo výslovně sjednáno jako bezúplatné).</a:t>
            </a:r>
          </a:p>
          <a:p>
            <a:pPr marL="514350" indent="-514350" algn="just">
              <a:buAutoNum type="alphaLcParenR"/>
            </a:pPr>
            <a:r>
              <a:rPr lang="cs-CZ" sz="2600" b="1" dirty="0">
                <a:latin typeface="Calibri" panose="020F0502020204030204" pitchFamily="34" charset="0"/>
              </a:rPr>
              <a:t>Licenční ujednání </a:t>
            </a:r>
            <a:r>
              <a:rPr lang="cs-CZ" sz="2600" dirty="0">
                <a:latin typeface="Calibri" panose="020F0502020204030204" pitchFamily="34" charset="0"/>
              </a:rPr>
              <a:t>- podmínky pro </a:t>
            </a:r>
            <a:r>
              <a:rPr lang="cs-CZ" sz="2600" b="1" dirty="0">
                <a:latin typeface="Calibri" panose="020F0502020204030204" pitchFamily="34" charset="0"/>
              </a:rPr>
              <a:t>šíření</a:t>
            </a:r>
            <a:r>
              <a:rPr lang="cs-CZ" sz="2600" dirty="0">
                <a:latin typeface="Calibri" panose="020F0502020204030204" pitchFamily="34" charset="0"/>
              </a:rPr>
              <a:t> díla vč. rozsahu šíření, sjednání výhradního/nevýhradního oprávnění k šíření a dále odměna za šíření díla. (nebylo-li šíření výslovně sjednáno jako bezúplatné).</a:t>
            </a:r>
          </a:p>
          <a:p>
            <a:pPr algn="just"/>
            <a:endParaRPr lang="cs-CZ" sz="2600" b="1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143768" y="467469"/>
            <a:ext cx="87129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8" algn="ctr"/>
            <a:r>
              <a:rPr lang="cs-CZ" sz="3200" b="1" dirty="0">
                <a:solidFill>
                  <a:srgbClr val="032571"/>
                </a:solidFill>
                <a:latin typeface="+mj-lt"/>
              </a:rPr>
              <a:t>Smlouva o vytvoření díla na objednávku,  pojem tzv. zákonné licence § 61 </a:t>
            </a:r>
            <a:r>
              <a:rPr lang="cs-CZ" sz="3200" b="1" dirty="0" err="1">
                <a:solidFill>
                  <a:srgbClr val="032571"/>
                </a:solidFill>
                <a:latin typeface="+mj-lt"/>
              </a:rPr>
              <a:t>AutZ</a:t>
            </a:r>
            <a:r>
              <a:rPr lang="cs-CZ" sz="3200" b="1" dirty="0">
                <a:solidFill>
                  <a:srgbClr val="032571"/>
                </a:solidFill>
                <a:latin typeface="+mj-lt"/>
              </a:rPr>
              <a:t>.</a:t>
            </a:r>
          </a:p>
        </p:txBody>
      </p:sp>
      <p:sp>
        <p:nvSpPr>
          <p:cNvPr id="6" name="Obdélník 5"/>
          <p:cNvSpPr/>
          <p:nvPr/>
        </p:nvSpPr>
        <p:spPr>
          <a:xfrm>
            <a:off x="431800" y="2051645"/>
            <a:ext cx="9073008" cy="4672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3200" dirty="0">
                <a:latin typeface="Calibri" panose="020F0502020204030204" pitchFamily="34" charset="0"/>
              </a:rPr>
              <a:t>Je-li dílo autorem vytvořené na základě </a:t>
            </a:r>
            <a:r>
              <a:rPr lang="cs-CZ" sz="3200" b="1" dirty="0">
                <a:latin typeface="Calibri" panose="020F0502020204030204" pitchFamily="34" charset="0"/>
              </a:rPr>
              <a:t>smlouvy o dílo</a:t>
            </a:r>
            <a:r>
              <a:rPr lang="cs-CZ" sz="3200" dirty="0">
                <a:latin typeface="Calibri" panose="020F0502020204030204" pitchFamily="34" charset="0"/>
              </a:rPr>
              <a:t> (dílo vytvořené na objednávku), platí, že </a:t>
            </a:r>
            <a:r>
              <a:rPr lang="cs-CZ" sz="3200" b="1" dirty="0">
                <a:latin typeface="Calibri" panose="020F0502020204030204" pitchFamily="34" charset="0"/>
              </a:rPr>
              <a:t>autor poskytl licenci</a:t>
            </a:r>
            <a:r>
              <a:rPr lang="cs-CZ" sz="3200" dirty="0">
                <a:latin typeface="Calibri" panose="020F0502020204030204" pitchFamily="34" charset="0"/>
              </a:rPr>
              <a:t> k účelu vyplývajícímu ze smlouvy, není-li sjednáno jinak. K užití díla nad rámec takového účelu je objednatel oprávněn pouze na základě licenční smlouvy, nevyplývá-li z tohoto zákona jinak.</a:t>
            </a:r>
          </a:p>
          <a:p>
            <a:pPr algn="just"/>
            <a:endParaRPr lang="cs-CZ" sz="3200" dirty="0">
              <a:latin typeface="Calibri" panose="020F0502020204030204" pitchFamily="34" charset="0"/>
            </a:endParaRPr>
          </a:p>
          <a:p>
            <a:pPr algn="just"/>
            <a:r>
              <a:rPr lang="cs-CZ" sz="3200" dirty="0">
                <a:latin typeface="Calibri" panose="020F0502020204030204" pitchFamily="34" charset="0"/>
              </a:rPr>
              <a:t>Není-li sjednáno jinak, autor může dílo vytvořené na objednávku užít a poskytnout licenci jinému, není-li to v rozporu s oprávněnými zájmy objednatele.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59792" y="2339677"/>
            <a:ext cx="8712968" cy="4614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3600" dirty="0">
                <a:latin typeface="Calibri" panose="020F0502020204030204" pitchFamily="34" charset="0"/>
              </a:rPr>
              <a:t>Neurčitý právním pojem: vymezení pojmu  „</a:t>
            </a:r>
            <a:r>
              <a:rPr lang="cs-CZ" sz="3600" b="1" dirty="0">
                <a:latin typeface="Calibri" panose="020F0502020204030204" pitchFamily="34" charset="0"/>
              </a:rPr>
              <a:t>účel vyplývající pro užití díla ze smlouvy</a:t>
            </a:r>
            <a:r>
              <a:rPr lang="cs-CZ" sz="3600" dirty="0">
                <a:latin typeface="Calibri" panose="020F0502020204030204" pitchFamily="34" charset="0"/>
              </a:rPr>
              <a:t>“.</a:t>
            </a:r>
          </a:p>
          <a:p>
            <a:pPr lvl="0" algn="just"/>
            <a:r>
              <a:rPr lang="cs-CZ" sz="3600" dirty="0">
                <a:latin typeface="Calibri" panose="020F0502020204030204" pitchFamily="34" charset="0"/>
              </a:rPr>
              <a:t>Může být problém např. v případě, má-li objednatel díla – vlastník značky – pouze objednávku a fakturu za zaplacení díla (např. </a:t>
            </a:r>
            <a:r>
              <a:rPr lang="cs-CZ" sz="3600" dirty="0" err="1">
                <a:latin typeface="Calibri" panose="020F0502020204030204" pitchFamily="34" charset="0"/>
              </a:rPr>
              <a:t>logotypu</a:t>
            </a:r>
            <a:r>
              <a:rPr lang="cs-CZ" sz="3600" dirty="0">
                <a:latin typeface="Calibri" panose="020F0502020204030204" pitchFamily="34" charset="0"/>
              </a:rPr>
              <a:t>).</a:t>
            </a:r>
          </a:p>
          <a:p>
            <a:pPr lvl="0" algn="just"/>
            <a:endParaRPr lang="cs-CZ" sz="3600" dirty="0">
              <a:latin typeface="Calibri" panose="020F0502020204030204" pitchFamily="34" charset="0"/>
            </a:endParaRPr>
          </a:p>
          <a:p>
            <a:pPr lvl="0" algn="just"/>
            <a:endParaRPr lang="cs-CZ" sz="3600" dirty="0">
              <a:latin typeface="Calibri" panose="020F0502020204030204" pitchFamily="34" charset="0"/>
            </a:endParaRPr>
          </a:p>
          <a:p>
            <a:pPr lvl="0" algn="just"/>
            <a:endParaRPr lang="cs-CZ" sz="28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3EC0808F-DB04-B486-725D-ABACFEC9AA59}"/>
              </a:ext>
            </a:extLst>
          </p:cNvPr>
          <p:cNvSpPr txBox="1"/>
          <p:nvPr/>
        </p:nvSpPr>
        <p:spPr>
          <a:xfrm>
            <a:off x="575816" y="519591"/>
            <a:ext cx="7001671" cy="6933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1400"/>
              </a:spcBef>
              <a:spcAft>
                <a:spcPts val="990"/>
              </a:spcAft>
            </a:pPr>
            <a:r>
              <a:rPr lang="cs-CZ" sz="3200" b="1" kern="15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Zaměstnanecké dílo</a:t>
            </a:r>
            <a:endParaRPr lang="cs-CZ" sz="3200" b="1" kern="150" dirty="0">
              <a:effectLst/>
              <a:latin typeface="Calibri" panose="020F0502020204030204" pitchFamily="34" charset="0"/>
              <a:ea typeface="Lucida Sans Unicode" panose="020B060203050402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1400"/>
              </a:spcBef>
              <a:spcAft>
                <a:spcPts val="990"/>
              </a:spcAft>
            </a:pPr>
            <a:r>
              <a:rPr lang="cs-CZ" sz="2400" kern="15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Není-li sjednáno jinak, zaměstnavatel vykonává svým jménem a na svůj účet autorova majetková práva k dílu, které autor vytvořil ke splnění svých povinností vyplývajících z pracovněprávního či služebního vztahu k zaměstnavateli nebo z pracovního vztahu mezi družstvem a jeho členem (zaměstnanecké dílo). </a:t>
            </a:r>
          </a:p>
          <a:p>
            <a:pPr algn="just">
              <a:spcBef>
                <a:spcPts val="1400"/>
              </a:spcBef>
              <a:spcAft>
                <a:spcPts val="990"/>
              </a:spcAft>
            </a:pPr>
            <a:r>
              <a:rPr lang="cs-CZ" sz="2400" kern="15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Ustanovení o zaměstnaneckém díle se použije i pro případ, je-li autorem statutárním zástupcem (členem  jiného voleného orgánu) právnické osoby. </a:t>
            </a:r>
            <a:endParaRPr lang="cs-CZ" sz="2400" kern="150" dirty="0">
              <a:effectLst/>
              <a:latin typeface="Calibri" panose="020F0502020204030204" pitchFamily="34" charset="0"/>
              <a:ea typeface="Lucida Sans Unicode" panose="020B060203050402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1400"/>
              </a:spcBef>
              <a:spcAft>
                <a:spcPts val="990"/>
              </a:spcAft>
            </a:pPr>
            <a:r>
              <a:rPr lang="cs-CZ" sz="2400" kern="15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Smrtí nebo zánikem zaměstnavatele, který byl oprávněn vykonávat majetková práva k zaměstnaneckému dílu a který nemá právního nástupce, nabývá oprávnění k výkonu těchto práv autor.</a:t>
            </a:r>
            <a:endParaRPr lang="cs-CZ" sz="2400" kern="150" dirty="0">
              <a:effectLst/>
              <a:latin typeface="Calibri" panose="020F0502020204030204" pitchFamily="34" charset="0"/>
              <a:ea typeface="Lucida Sans Unicode" panose="020B060203050402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1400"/>
              </a:spcBef>
              <a:spcAft>
                <a:spcPts val="990"/>
              </a:spcAft>
            </a:pPr>
            <a:r>
              <a:rPr lang="cs-CZ" sz="2400" kern="15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cs-CZ" sz="2400" kern="150" dirty="0">
              <a:effectLst/>
              <a:latin typeface="Calibri" panose="020F0502020204030204" pitchFamily="34" charset="0"/>
              <a:ea typeface="Lucida Sans Unicode" panose="020B0602030504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3166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A268D47F-5612-AF5C-D1BF-3E2AEBE8B83A}"/>
              </a:ext>
            </a:extLst>
          </p:cNvPr>
          <p:cNvSpPr txBox="1"/>
          <p:nvPr/>
        </p:nvSpPr>
        <p:spPr>
          <a:xfrm>
            <a:off x="791840" y="899517"/>
            <a:ext cx="7632848" cy="5888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400"/>
              </a:spcBef>
              <a:spcAft>
                <a:spcPts val="990"/>
              </a:spcAft>
            </a:pPr>
            <a:r>
              <a:rPr lang="cs-CZ" sz="3000" kern="15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Nevykonává-li zaměstnavatel majetková práva k zaměstnaneckému dílu vůbec nebo je vykonává nedostatečně, má autor právo požadovat, aby mu zaměstnavatel za obvyklých podmínek poskytl licenci.</a:t>
            </a:r>
          </a:p>
          <a:p>
            <a:pPr algn="just">
              <a:spcBef>
                <a:spcPts val="1400"/>
              </a:spcBef>
              <a:spcAft>
                <a:spcPts val="990"/>
              </a:spcAft>
            </a:pPr>
            <a:r>
              <a:rPr lang="cs-CZ" sz="3000" kern="15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Počítačové programy a databáze, jakož i kartografická díla, která nejsou kolektivními díly, se považují za zaměstnanecká díla i tehdy, byla-li autorem vytvořena na objednávku; objednatel se v takovém případě považuje za zaměstnavatele. </a:t>
            </a:r>
          </a:p>
          <a:p>
            <a:pPr algn="just">
              <a:spcBef>
                <a:spcPts val="1400"/>
              </a:spcBef>
              <a:spcAft>
                <a:spcPts val="990"/>
              </a:spcAft>
            </a:pPr>
            <a:r>
              <a:rPr lang="cs-CZ" sz="3200" kern="15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61357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C2B4058C-7DD0-98F9-2509-4DDBD35EBC0B}"/>
              </a:ext>
            </a:extLst>
          </p:cNvPr>
          <p:cNvSpPr txBox="1"/>
          <p:nvPr/>
        </p:nvSpPr>
        <p:spPr>
          <a:xfrm>
            <a:off x="359792" y="611485"/>
            <a:ext cx="7056784" cy="6912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1400"/>
              </a:spcBef>
              <a:spcAft>
                <a:spcPts val="990"/>
              </a:spcAft>
            </a:pPr>
            <a:r>
              <a:rPr lang="cs-CZ" sz="2800" b="1" kern="15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Školní dílo</a:t>
            </a:r>
            <a:endParaRPr lang="cs-CZ" sz="2800" b="1" kern="150" dirty="0">
              <a:solidFill>
                <a:srgbClr val="002060"/>
              </a:solidFill>
              <a:effectLst/>
              <a:latin typeface="Calibri" panose="020F0502020204030204" pitchFamily="34" charset="0"/>
              <a:ea typeface="Lucida Sans Unicode" panose="020B060203050402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1400"/>
              </a:spcBef>
              <a:spcAft>
                <a:spcPts val="990"/>
              </a:spcAft>
            </a:pPr>
            <a:r>
              <a:rPr lang="cs-CZ" sz="1800" kern="15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 </a:t>
            </a:r>
            <a:r>
              <a:rPr lang="cs-CZ" sz="2400" kern="15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Dílo vytvořené žákem nebo studentem ke splnění školních nebo studijních povinností vyplývajících z jeho právního vztahu ke škole nebo školskému či vzdělávacímu zařízení.</a:t>
            </a:r>
            <a:endParaRPr lang="cs-CZ" sz="2400" kern="150" dirty="0">
              <a:effectLst/>
              <a:latin typeface="Calibri" panose="020F0502020204030204" pitchFamily="34" charset="0"/>
              <a:ea typeface="Lucida Sans Unicode" panose="020B060203050402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1400"/>
              </a:spcBef>
              <a:spcAft>
                <a:spcPts val="990"/>
              </a:spcAft>
            </a:pPr>
            <a:r>
              <a:rPr lang="cs-CZ" sz="2400" kern="15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Škola nebo školské či vzdělávací zařízení mají za obvyklých podmínek právo na uzavření licenční smlouvy o užití školního díla. Není-li sjednáno jinak, může autor školního díla své dílo užít či poskytnout jinému licenci, není-li to v rozporu s oprávněnými zájmy školy nebo školského či vzdělávacího zařízení.</a:t>
            </a:r>
            <a:endParaRPr lang="cs-CZ" sz="2400" kern="150" dirty="0">
              <a:effectLst/>
              <a:latin typeface="Calibri" panose="020F0502020204030204" pitchFamily="34" charset="0"/>
              <a:ea typeface="Lucida Sans Unicode" panose="020B060203050402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1400"/>
              </a:spcBef>
              <a:spcAft>
                <a:spcPts val="990"/>
              </a:spcAft>
            </a:pPr>
            <a:r>
              <a:rPr lang="cs-CZ" sz="2400" kern="15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Škola nebo školské či vzdělávací zařízení jsou oprávněny požadovat, aby jim autor školního díla z výdělku jím dosaženého v souvislosti s užitím díla či poskytnutím licence přiměřeně přispěl na úhradu nákladů, které na vytvoření díla vynaložily, a to podle okolností až do jejich skutečné výše.</a:t>
            </a:r>
            <a:endParaRPr lang="cs-CZ" sz="2400" kern="150" dirty="0">
              <a:effectLst/>
              <a:latin typeface="Calibri" panose="020F0502020204030204" pitchFamily="34" charset="0"/>
              <a:ea typeface="Lucida Sans Unicode" panose="020B0602030504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4560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03808" y="971525"/>
            <a:ext cx="8928992" cy="37560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4000" b="1" dirty="0">
                <a:solidFill>
                  <a:srgbClr val="032571"/>
                </a:solidFill>
                <a:latin typeface="Calibri" panose="020F0502020204030204" pitchFamily="34" charset="0"/>
              </a:rPr>
              <a:t>Odměna autora u smlouvy dle § 61</a:t>
            </a:r>
          </a:p>
          <a:p>
            <a:pPr lvl="0"/>
            <a:endParaRPr lang="cs-CZ" sz="3600" dirty="0">
              <a:latin typeface="Calibri" panose="020F0502020204030204" pitchFamily="34" charset="0"/>
            </a:endParaRPr>
          </a:p>
          <a:p>
            <a:pPr lvl="0" algn="just"/>
            <a:r>
              <a:rPr lang="cs-CZ" sz="3600" dirty="0">
                <a:latin typeface="Calibri" panose="020F0502020204030204" pitchFamily="34" charset="0"/>
              </a:rPr>
              <a:t>V případě smlouvy o vytvoření díla je vhodné rozlišit:</a:t>
            </a:r>
          </a:p>
          <a:p>
            <a:pPr lvl="0" algn="just"/>
            <a:endParaRPr lang="cs-CZ" sz="3600" b="1" dirty="0">
              <a:latin typeface="Calibri" panose="020F0502020204030204" pitchFamily="34" charset="0"/>
            </a:endParaRPr>
          </a:p>
          <a:p>
            <a:pPr marL="514350" lvl="0" indent="-514350" algn="just">
              <a:buAutoNum type="alphaLcParenR"/>
            </a:pPr>
            <a:r>
              <a:rPr lang="cs-CZ" sz="3600" b="1" dirty="0">
                <a:latin typeface="Calibri" panose="020F0502020204030204" pitchFamily="34" charset="0"/>
              </a:rPr>
              <a:t>odměnu za vytvoření díla,</a:t>
            </a:r>
          </a:p>
          <a:p>
            <a:pPr marL="514350" lvl="0" indent="-514350" algn="just">
              <a:buAutoNum type="alphaLcParenR"/>
            </a:pPr>
            <a:r>
              <a:rPr lang="cs-CZ" sz="3600" b="1" dirty="0">
                <a:latin typeface="Calibri" panose="020F0502020204030204" pitchFamily="34" charset="0"/>
              </a:rPr>
              <a:t>odměnu za užití díla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BA2565D2-6CD9-F833-205C-E587F32E6D72}"/>
              </a:ext>
            </a:extLst>
          </p:cNvPr>
          <p:cNvSpPr txBox="1"/>
          <p:nvPr/>
        </p:nvSpPr>
        <p:spPr>
          <a:xfrm>
            <a:off x="575816" y="2448389"/>
            <a:ext cx="8352928" cy="46717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>
              <a:buFontTx/>
              <a:buChar char="-"/>
            </a:pPr>
            <a:r>
              <a:rPr lang="cs-CZ" sz="3200" b="1" kern="15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počítačový program (je-li původní), </a:t>
            </a:r>
          </a:p>
          <a:p>
            <a:pPr marL="571500" indent="-571500">
              <a:buFontTx/>
              <a:buChar char="-"/>
            </a:pPr>
            <a:r>
              <a:rPr lang="cs-CZ" sz="3200" b="1" kern="15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fotografie a výtvor vyjádřený postupem podobným fotografii (</a:t>
            </a:r>
            <a:r>
              <a:rPr lang="cs-CZ" sz="3200" b="1" kern="15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autorovův</a:t>
            </a:r>
            <a:r>
              <a:rPr lang="cs-CZ" sz="3200" b="1" kern="15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vlastní duševní výtvor) </a:t>
            </a:r>
          </a:p>
          <a:p>
            <a:pPr marL="571500" indent="-571500">
              <a:buFontTx/>
              <a:buChar char="-"/>
            </a:pPr>
            <a:r>
              <a:rPr lang="cs-CZ" sz="3200" b="1" kern="15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databáze, která je způsobem výběru nebo uspořádáním obsahu autorovým vlastním duševním výtvorem a jejíž součásti jsou systematicky nebo metodicky uspořádány a jednotlivě zpřístupněny elektronicky či jiným způsobem, je dílem souborným</a:t>
            </a:r>
            <a:endParaRPr lang="cs-CZ" sz="32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073645EB-1AF5-CFAA-68B4-03D64858BBDD}"/>
              </a:ext>
            </a:extLst>
          </p:cNvPr>
          <p:cNvSpPr txBox="1">
            <a:spLocks/>
          </p:cNvSpPr>
          <p:nvPr/>
        </p:nvSpPr>
        <p:spPr>
          <a:xfrm>
            <a:off x="503808" y="755501"/>
            <a:ext cx="7560840" cy="1455937"/>
          </a:xfrm>
          <a:prstGeom prst="rect">
            <a:avLst/>
          </a:prstGeom>
        </p:spPr>
        <p:txBody>
          <a:bodyPr/>
          <a:lstStyle>
            <a:lvl1pPr algn="l" defTabSz="503972" rtl="0" eaLnBrk="1" latinLnBrk="0" hangingPunct="1">
              <a:spcBef>
                <a:spcPct val="0"/>
              </a:spcBef>
              <a:buNone/>
              <a:defRPr sz="3968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fontAlgn="auto">
              <a:lnSpc>
                <a:spcPct val="100000"/>
              </a:lnSpc>
              <a:spcAft>
                <a:spcPts val="0"/>
              </a:spcAft>
              <a:buClrTx/>
              <a:buSzTx/>
              <a:buFontTx/>
            </a:pPr>
            <a:endParaRPr lang="cs-CZ" b="1" dirty="0">
              <a:latin typeface="Calibri" panose="020F0502020204030204" pitchFamily="34" charset="0"/>
            </a:endParaRPr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3A4F0839-DB63-F0AB-4D01-CEC11C58FB9D}"/>
              </a:ext>
            </a:extLst>
          </p:cNvPr>
          <p:cNvSpPr txBox="1">
            <a:spLocks/>
          </p:cNvSpPr>
          <p:nvPr/>
        </p:nvSpPr>
        <p:spPr>
          <a:xfrm>
            <a:off x="656208" y="907901"/>
            <a:ext cx="7560840" cy="1455937"/>
          </a:xfrm>
          <a:prstGeom prst="rect">
            <a:avLst/>
          </a:prstGeom>
        </p:spPr>
        <p:txBody>
          <a:bodyPr/>
          <a:lstStyle>
            <a:lvl1pPr algn="l" defTabSz="503972" rtl="0" eaLnBrk="1" latinLnBrk="0" hangingPunct="1">
              <a:spcBef>
                <a:spcPct val="0"/>
              </a:spcBef>
              <a:buNone/>
              <a:defRPr sz="3968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fontAlgn="auto">
              <a:lnSpc>
                <a:spcPct val="100000"/>
              </a:lnSpc>
              <a:spcAft>
                <a:spcPts val="0"/>
              </a:spcAft>
              <a:buClrTx/>
              <a:buSzTx/>
              <a:buFontTx/>
            </a:pPr>
            <a:r>
              <a:rPr lang="cs-CZ" b="1" dirty="0">
                <a:latin typeface="Calibri" panose="020F0502020204030204" pitchFamily="34" charset="0"/>
              </a:rPr>
              <a:t>Za dílo se považuje:</a:t>
            </a:r>
          </a:p>
        </p:txBody>
      </p:sp>
    </p:spTree>
    <p:extLst>
      <p:ext uri="{BB962C8B-B14F-4D97-AF65-F5344CB8AC3E}">
        <p14:creationId xmlns:p14="http://schemas.microsoft.com/office/powerpoint/2010/main" val="19757543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239" y="301625"/>
            <a:ext cx="8425506" cy="1260475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Licenční smlouva, </a:t>
            </a:r>
            <a:br>
              <a:rPr lang="cs-CZ" b="1" dirty="0"/>
            </a:br>
            <a:r>
              <a:rPr lang="cs-CZ" b="1" dirty="0"/>
              <a:t>problematika odměny</a:t>
            </a:r>
          </a:p>
        </p:txBody>
      </p:sp>
      <p:sp>
        <p:nvSpPr>
          <p:cNvPr id="3" name="Obdélník 2"/>
          <p:cNvSpPr/>
          <p:nvPr/>
        </p:nvSpPr>
        <p:spPr>
          <a:xfrm>
            <a:off x="431800" y="2267669"/>
            <a:ext cx="7704856" cy="3069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600" b="1" dirty="0">
                <a:latin typeface="Calibri" panose="020F0502020204030204" pitchFamily="34" charset="0"/>
              </a:rPr>
              <a:t>Licenční smlouva je vždy úplatná, </a:t>
            </a:r>
            <a:r>
              <a:rPr lang="cs-CZ" sz="2600" dirty="0">
                <a:latin typeface="Calibri" panose="020F0502020204030204" pitchFamily="34" charset="0"/>
              </a:rPr>
              <a:t>není-li výslovně sjednána bezúplatná licence nebo ze smlouvy výslovně vyplývá vůle účastníků tuto uzavřít i bez určení odměny a odměnu následně stanovit jako tzv. odměnu obvyklou.</a:t>
            </a:r>
          </a:p>
          <a:p>
            <a:pPr algn="just"/>
            <a:r>
              <a:rPr lang="cs-CZ" sz="2600" b="1" dirty="0">
                <a:latin typeface="Calibri" panose="020F0502020204030204" pitchFamily="34" charset="0"/>
              </a:rPr>
              <a:t> </a:t>
            </a:r>
          </a:p>
          <a:p>
            <a:pPr algn="just"/>
            <a:r>
              <a:rPr lang="cs-CZ" sz="2600" b="1" dirty="0">
                <a:latin typeface="Calibri" panose="020F0502020204030204" pitchFamily="34" charset="0"/>
              </a:rPr>
              <a:t>Při absenci ujednání o autorské odměně je licenční smlouva ze zákona neplatná!</a:t>
            </a:r>
            <a:endParaRPr lang="cs-CZ" sz="2600" dirty="0">
              <a:latin typeface="Calibri" panose="020F0502020204030204" pitchFamily="34" charset="0"/>
            </a:endParaRPr>
          </a:p>
          <a:p>
            <a:pPr algn="just"/>
            <a:endParaRPr lang="cs-CZ" sz="26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235029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Dodatečná autorská odměna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Obdélník 2"/>
          <p:cNvSpPr/>
          <p:nvPr/>
        </p:nvSpPr>
        <p:spPr>
          <a:xfrm>
            <a:off x="431800" y="1691605"/>
            <a:ext cx="7704856" cy="5129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3200" dirty="0">
                <a:latin typeface="Calibri" panose="020F0502020204030204" pitchFamily="34" charset="0"/>
              </a:rPr>
              <a:t>Není-li odměna za poskytnutí licence ujednána v závislosti na výnosech z využití licence a </a:t>
            </a:r>
            <a:r>
              <a:rPr lang="cs-CZ" sz="3200" b="1" dirty="0">
                <a:latin typeface="Calibri" panose="020F0502020204030204" pitchFamily="34" charset="0"/>
              </a:rPr>
              <a:t>je-li tak nízká, že je ve zřejmém nepoměru k zisku z využití licence a k významu předmětu licence pro dosažení takového zisku, má autor právo na přiměřenou dodatečnou odměnu</a:t>
            </a:r>
            <a:r>
              <a:rPr lang="cs-CZ" sz="3200" dirty="0">
                <a:latin typeface="Calibri" panose="020F0502020204030204" pitchFamily="34" charset="0"/>
              </a:rPr>
              <a:t>; tohoto práva se nemůže vzdát.</a:t>
            </a:r>
          </a:p>
          <a:p>
            <a:pPr algn="just"/>
            <a:endParaRPr lang="cs-CZ" sz="3200" b="1" dirty="0">
              <a:latin typeface="Calibri" panose="020F0502020204030204" pitchFamily="34" charset="0"/>
            </a:endParaRPr>
          </a:p>
          <a:p>
            <a:pPr algn="just"/>
            <a:r>
              <a:rPr lang="cs-CZ" sz="3200" b="1" dirty="0">
                <a:latin typeface="Calibri" panose="020F0502020204030204" pitchFamily="34" charset="0"/>
              </a:rPr>
              <a:t>Výši dodatečné odměny určuje soud, není-li dohody stran.</a:t>
            </a:r>
          </a:p>
        </p:txBody>
      </p:sp>
    </p:spTree>
    <p:extLst>
      <p:ext uri="{BB962C8B-B14F-4D97-AF65-F5344CB8AC3E}">
        <p14:creationId xmlns:p14="http://schemas.microsoft.com/office/powerpoint/2010/main" val="1510235029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19832" y="1331565"/>
            <a:ext cx="8712968" cy="4786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cs-CZ" sz="4000" b="1" dirty="0">
                <a:solidFill>
                  <a:srgbClr val="032571"/>
                </a:solidFill>
                <a:latin typeface="Calibri" panose="020F0502020204030204" pitchFamily="34" charset="0"/>
              </a:rPr>
              <a:t>Úprava licenční smlouvy</a:t>
            </a:r>
          </a:p>
          <a:p>
            <a:pPr lvl="0" algn="just"/>
            <a:endParaRPr lang="cs-CZ" sz="3600" dirty="0">
              <a:latin typeface="Calibri" panose="020F0502020204030204" pitchFamily="34" charset="0"/>
            </a:endParaRPr>
          </a:p>
          <a:p>
            <a:pPr marL="742950" lvl="0" indent="-742950" algn="just">
              <a:buAutoNum type="alphaLcParenR"/>
            </a:pPr>
            <a:r>
              <a:rPr lang="cs-CZ" sz="3200" dirty="0">
                <a:latin typeface="Calibri" panose="020F0502020204030204" pitchFamily="34" charset="0"/>
              </a:rPr>
              <a:t>obecně § 2358 až § 2370 zákona č. 89/2012 Sb.</a:t>
            </a:r>
          </a:p>
          <a:p>
            <a:pPr marL="742950" lvl="0" indent="-742950" algn="just">
              <a:buAutoNum type="alphaLcParenR"/>
            </a:pPr>
            <a:r>
              <a:rPr lang="cs-CZ" sz="3200" dirty="0">
                <a:latin typeface="Calibri" panose="020F0502020204030204" pitchFamily="34" charset="0"/>
              </a:rPr>
              <a:t>zvláštní úprava pro licenci k předmětům chráněným autorským zákonem § 2371 až                 § 2383,</a:t>
            </a:r>
          </a:p>
          <a:p>
            <a:pPr marL="742950" lvl="0" indent="-742950" algn="just">
              <a:buAutoNum type="alphaLcParenR"/>
            </a:pPr>
            <a:r>
              <a:rPr lang="cs-CZ" sz="3200" dirty="0">
                <a:latin typeface="Calibri" panose="020F0502020204030204" pitchFamily="34" charset="0"/>
              </a:rPr>
              <a:t>zvláštní typ – licenční smlouva nakladatelská              § 2384 až § 2386</a:t>
            </a:r>
          </a:p>
          <a:p>
            <a:pPr marL="742950" lvl="0" indent="-742950" algn="just"/>
            <a:endParaRPr lang="cs-CZ" sz="2800" dirty="0">
              <a:latin typeface="Calibri" panose="020F0502020204030204" pitchFamily="34" charset="0"/>
            </a:endParaRPr>
          </a:p>
          <a:p>
            <a:pPr lvl="0" algn="just"/>
            <a:r>
              <a:rPr lang="cs-CZ" sz="3200" b="1" dirty="0">
                <a:latin typeface="Calibri" panose="020F0502020204030204" pitchFamily="34" charset="0"/>
              </a:rPr>
              <a:t>Výhradní licence – vždy požadavek písemné formy</a:t>
            </a:r>
            <a:r>
              <a:rPr lang="cs-CZ" sz="3200" dirty="0">
                <a:latin typeface="Calibri" panose="020F0502020204030204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503808" y="251445"/>
            <a:ext cx="8856984" cy="76199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800" dirty="0"/>
              <a:t> § 2376 zákona č. 89/2012 Sb.</a:t>
            </a:r>
          </a:p>
          <a:p>
            <a:pPr algn="just"/>
            <a:endParaRPr lang="cs-CZ" dirty="0"/>
          </a:p>
          <a:p>
            <a:pPr algn="just"/>
            <a:r>
              <a:rPr lang="cs-CZ" sz="3200" dirty="0">
                <a:latin typeface="Calibri" panose="020F0502020204030204" pitchFamily="34" charset="0"/>
              </a:rPr>
              <a:t>Licence může být omezena na jednotlivé způsoby užití díla; způsoby užití díla mohou být omezeny rozsahem, zejména co do množství, místa nebo času.</a:t>
            </a:r>
          </a:p>
          <a:p>
            <a:pPr algn="just"/>
            <a:endParaRPr lang="cs-CZ" sz="3200" dirty="0">
              <a:latin typeface="Calibri" panose="020F0502020204030204" pitchFamily="34" charset="0"/>
            </a:endParaRPr>
          </a:p>
          <a:p>
            <a:pPr algn="just"/>
            <a:r>
              <a:rPr lang="cs-CZ" sz="3200" dirty="0">
                <a:latin typeface="Calibri" panose="020F0502020204030204" pitchFamily="34" charset="0"/>
              </a:rPr>
              <a:t>Má se za to, že licence byla poskytnuta k takovým </a:t>
            </a:r>
            <a:r>
              <a:rPr lang="cs-CZ" sz="3200" b="1" dirty="0">
                <a:latin typeface="Calibri" panose="020F0502020204030204" pitchFamily="34" charset="0"/>
              </a:rPr>
              <a:t>způsobům užití a v takovém rozsahu, jak to je nutné k dosažení účelu smlouvy.</a:t>
            </a:r>
          </a:p>
          <a:p>
            <a:pPr algn="just"/>
            <a:endParaRPr lang="cs-CZ" sz="3200" dirty="0">
              <a:latin typeface="Calibri" panose="020F0502020204030204" pitchFamily="34" charset="0"/>
            </a:endParaRPr>
          </a:p>
          <a:p>
            <a:pPr algn="just"/>
            <a:r>
              <a:rPr lang="cs-CZ" sz="3200" dirty="0">
                <a:latin typeface="Calibri" panose="020F0502020204030204" pitchFamily="34" charset="0"/>
              </a:rPr>
              <a:t>§ 2372</a:t>
            </a:r>
          </a:p>
          <a:p>
            <a:pPr algn="just"/>
            <a:r>
              <a:rPr lang="cs-CZ" sz="3200" dirty="0">
                <a:latin typeface="Calibri" panose="020F0502020204030204" pitchFamily="34" charset="0"/>
              </a:rPr>
              <a:t>Autor může poskytnout oprávnění k výkonu práva užít autorské dílo jen způsobem, který je v době uzavření smlouvy znám; k opačnému ujednání se nepřihlíží.</a:t>
            </a:r>
          </a:p>
          <a:p>
            <a:pPr algn="just"/>
            <a:endParaRPr lang="cs-CZ" sz="3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4382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238" y="467469"/>
            <a:ext cx="8137473" cy="1368152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32571"/>
                </a:solidFill>
              </a:rPr>
              <a:t>Nároky autora při neoprávněném zásahu do autorského díla</a:t>
            </a:r>
          </a:p>
        </p:txBody>
      </p:sp>
      <p:sp>
        <p:nvSpPr>
          <p:cNvPr id="6" name="Obdélník 5"/>
          <p:cNvSpPr/>
          <p:nvPr/>
        </p:nvSpPr>
        <p:spPr>
          <a:xfrm>
            <a:off x="503808" y="1691606"/>
            <a:ext cx="8712968" cy="51013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5900" indent="-215900" algn="just">
              <a:buSzPct val="45000"/>
              <a:buFont typeface="Wingdings" pitchFamily="2" charset="2"/>
              <a:buChar char="q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cs-CZ" sz="10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15900" indent="-215900" algn="just">
              <a:buSzPct val="45000"/>
              <a:buFont typeface="Wingdings" pitchFamily="2" charset="2"/>
              <a:buChar char="q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</a:rPr>
              <a:t>určení   autorství,</a:t>
            </a:r>
          </a:p>
          <a:p>
            <a:pPr marL="215900" indent="-215900" algn="just">
              <a:buSzPct val="45000"/>
              <a:buFont typeface="Wingdings" pitchFamily="2" charset="2"/>
              <a:buChar char="q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cs-CZ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15900" indent="-215900" algn="just">
              <a:buSzPct val="45000"/>
              <a:buFont typeface="Wingdings" pitchFamily="2" charset="2"/>
              <a:buChar char="q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</a:rPr>
              <a:t> zákaz zdržet dalšího ohrožení práva autora,</a:t>
            </a:r>
          </a:p>
          <a:p>
            <a:pPr marL="215900" indent="-215900" algn="just">
              <a:buSzPct val="45000"/>
              <a:buFont typeface="Wingdings" pitchFamily="2" charset="2"/>
              <a:buChar char="q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cs-CZ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15900" indent="-215900" algn="just">
              <a:buSzPct val="45000"/>
              <a:buFont typeface="Wingdings" pitchFamily="2" charset="2"/>
              <a:buChar char="q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</a:rPr>
              <a:t>právo na sdělení údajů o způsobu a rozsahu neoprávněného užití, </a:t>
            </a:r>
          </a:p>
          <a:p>
            <a:pPr marL="215900" indent="-215900" algn="just">
              <a:buSzPct val="45000"/>
              <a:buFont typeface="Wingdings" pitchFamily="2" charset="2"/>
              <a:buChar char="q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cs-CZ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15900" indent="-215900" algn="just">
              <a:buSzPct val="45000"/>
              <a:buFont typeface="Wingdings" pitchFamily="2" charset="2"/>
              <a:buChar char="q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</a:rPr>
              <a:t>odstranění následků zásahu do práva, např. stažením neoprávněně zhotovené rozmnoženiny či napodobeniny díla vč. výrobku, na němž je sporné dílo umístěno (padělek) </a:t>
            </a:r>
          </a:p>
          <a:p>
            <a:pPr marL="215900" indent="-215900" algn="just">
              <a:buSzPct val="45000"/>
              <a:buFont typeface="Wingdings" pitchFamily="2" charset="2"/>
              <a:buChar char="q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cs-CZ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15900" indent="-215900" algn="just">
              <a:buSzPct val="45000"/>
              <a:buFont typeface="Wingdings" pitchFamily="2" charset="2"/>
              <a:buChar char="q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</a:rPr>
              <a:t>poskytnutí přiměřeného zadostiučinění za způsobenou nemajetkovou újmu (omluva nebo peněžitá satisfakce),</a:t>
            </a:r>
          </a:p>
          <a:p>
            <a:pPr marL="215900" indent="-215900" algn="just">
              <a:buSzPct val="45000"/>
              <a:buFont typeface="Wingdings" pitchFamily="2" charset="2"/>
              <a:buChar char="q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cs-CZ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15900" indent="-215900" algn="just">
              <a:buSzPct val="45000"/>
              <a:buFont typeface="Wingdings" pitchFamily="2" charset="2"/>
              <a:buChar char="q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</a:rPr>
              <a:t>právo na náhradu škody</a:t>
            </a:r>
          </a:p>
          <a:p>
            <a:pPr marL="215900" indent="-215900" algn="just">
              <a:buSzPct val="45000"/>
              <a:buFont typeface="Wingdings" pitchFamily="2" charset="2"/>
              <a:buChar char="q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cs-CZ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15900" indent="-215900" algn="just">
              <a:buSzPct val="45000"/>
              <a:buFont typeface="Wingdings" pitchFamily="2" charset="2"/>
              <a:buChar char="q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</a:rPr>
              <a:t>právo na vydání bezdůvodného obohacení (skutečný ušlý zisk nebo 2x násobek obvyklé autorské odměny)</a:t>
            </a:r>
            <a:endParaRPr lang="cs-CZ" sz="10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rgbClr val="032571"/>
                </a:solidFill>
              </a:rPr>
              <a:t>Možné problémy značky při neošetření autorských práv ke značce</a:t>
            </a:r>
          </a:p>
        </p:txBody>
      </p:sp>
      <p:sp>
        <p:nvSpPr>
          <p:cNvPr id="6" name="Obdélník 5"/>
          <p:cNvSpPr/>
          <p:nvPr/>
        </p:nvSpPr>
        <p:spPr>
          <a:xfrm>
            <a:off x="503808" y="1691606"/>
            <a:ext cx="8712968" cy="49013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5900" indent="-215900" algn="just">
              <a:buSzPct val="45000"/>
              <a:buFont typeface="Wingdings" pitchFamily="2" charset="2"/>
              <a:buChar char="q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</a:rPr>
              <a:t>§ 4 z. č. 441/2003 Sb. - </a:t>
            </a: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</a:rPr>
              <a:t>odmítnutí ochrany zápisu značky, </a:t>
            </a: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</a:rPr>
              <a:t>pokud by ÚPV v řízení  o zápisu označení zjistil a prokázal porušení </a:t>
            </a:r>
            <a:r>
              <a:rPr lang="cs-CZ" sz="2800" dirty="0" err="1">
                <a:solidFill>
                  <a:srgbClr val="000000"/>
                </a:solidFill>
                <a:latin typeface="Calibri" panose="020F0502020204030204" pitchFamily="34" charset="0"/>
              </a:rPr>
              <a:t>AutZ</a:t>
            </a: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</a:rPr>
              <a:t>. přihlašovatelem.</a:t>
            </a:r>
          </a:p>
          <a:p>
            <a:pPr marL="215900" indent="-215900" algn="just">
              <a:buSzPct val="4500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cs-CZ" sz="28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15900" indent="-215900" algn="just">
              <a:buSzPct val="45000"/>
              <a:buFont typeface="Wingdings" pitchFamily="2" charset="2"/>
              <a:buChar char="q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</a:rPr>
              <a:t>§ 7 odst. 1 písm. i) z. č. 441/2003 Sb. - </a:t>
            </a: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</a:rPr>
              <a:t>námitkové řízení na návrh třetí osoby, </a:t>
            </a: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</a:rPr>
              <a:t>které náležejí práva k autorskému dílu, pokud autorské dílo může být užíváním přihlašovaného označení dotčeno, </a:t>
            </a:r>
          </a:p>
          <a:p>
            <a:pPr marL="215900" indent="-215900" algn="just">
              <a:buSzPct val="45000"/>
              <a:buFont typeface="Wingdings" pitchFamily="2" charset="2"/>
              <a:buChar char="q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cs-CZ" sz="28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15900" indent="-215900" algn="just">
              <a:buSzPct val="45000"/>
              <a:buFont typeface="Wingdings" pitchFamily="2" charset="2"/>
              <a:buChar char="q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</a:rPr>
              <a:t>§ 32 z. č. 441/2003 Sb. - </a:t>
            </a: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</a:rPr>
              <a:t>řízení o prohlášení zapsané známky za neplatnou </a:t>
            </a: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</a:rPr>
              <a:t>na návrh třetí osoby s odkazem na porušení § 7,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rgbClr val="032571"/>
                </a:solidFill>
              </a:rPr>
              <a:t>Možné problémy značky při neošetření autorských práv ke značce</a:t>
            </a:r>
          </a:p>
        </p:txBody>
      </p:sp>
      <p:sp>
        <p:nvSpPr>
          <p:cNvPr id="6" name="Obdélník 5"/>
          <p:cNvSpPr/>
          <p:nvPr/>
        </p:nvSpPr>
        <p:spPr>
          <a:xfrm>
            <a:off x="503808" y="1691606"/>
            <a:ext cx="8712968" cy="5072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5900" indent="-215900" algn="just">
              <a:buSzPct val="4500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cs-CZ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15900" indent="-215900" algn="just">
              <a:buSzPct val="45000"/>
              <a:buFont typeface="Wingdings" pitchFamily="2" charset="2"/>
              <a:buChar char="q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cs-CZ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žaloba vůči vlastníkovi značky </a:t>
            </a: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</a:rPr>
              <a:t>za zásah do autorských práv dle zákona č. 121/200 Sb., autorský zákon</a:t>
            </a:r>
          </a:p>
          <a:p>
            <a:pPr marL="215900" indent="-215900" algn="just">
              <a:buSzPct val="45000"/>
              <a:buFont typeface="Wingdings" pitchFamily="2" charset="2"/>
              <a:buChar char="q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cs-CZ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15900" indent="-215900" algn="just">
              <a:buSzPct val="45000"/>
              <a:buFont typeface="Wingdings" pitchFamily="2" charset="2"/>
              <a:buChar char="q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cs-CZ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možnost </a:t>
            </a:r>
            <a:r>
              <a:rPr lang="cs-CZ" sz="24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nekalosoutěžní</a:t>
            </a:r>
            <a:r>
              <a:rPr lang="cs-CZ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 žaloby </a:t>
            </a: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</a:rPr>
              <a:t>dle § 2976 a násl. zákona č. 89/2012 Sb., pokud by autor díla byl rovněž v soutěžním vztahu  k vlastníkovi značky,</a:t>
            </a:r>
          </a:p>
          <a:p>
            <a:pPr marL="215900" indent="-215900" algn="just">
              <a:buSzPct val="4500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cs-CZ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15900" indent="-215900" algn="just">
              <a:buSzPct val="45000"/>
              <a:buFont typeface="Wingdings" pitchFamily="2" charset="2"/>
              <a:buChar char="q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</a:rPr>
              <a:t>V případě citelného zásahu do autorských práv možná i </a:t>
            </a:r>
            <a:r>
              <a:rPr lang="cs-CZ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trestní odpovědnost:</a:t>
            </a:r>
          </a:p>
          <a:p>
            <a:pPr marL="215900" indent="-215900" algn="just">
              <a:buSzPct val="4500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cs-CZ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- </a:t>
            </a: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</a:rPr>
              <a:t>§ 270 porušení autorského práva, práv souvisejících s právem autorským a práv k databázi,</a:t>
            </a:r>
          </a:p>
          <a:p>
            <a:pPr marL="215900" indent="-215900" algn="just">
              <a:buSzPct val="4500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</a:rPr>
              <a:t>- § 271 padělání a napodobení díla výtvarného umění</a:t>
            </a:r>
          </a:p>
          <a:p>
            <a:pPr marL="215900" indent="-215900" algn="just">
              <a:buSzPct val="4500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</a:rPr>
              <a:t>- další možné trestné činy  např. podvod dle § 209 </a:t>
            </a:r>
            <a:r>
              <a:rPr lang="cs-CZ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tr</a:t>
            </a: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</a:rPr>
              <a:t>. zákoníku, apod.</a:t>
            </a:r>
          </a:p>
          <a:p>
            <a:pPr marL="215900" indent="-215900" algn="just">
              <a:buSzPct val="45000"/>
              <a:buFont typeface="Wingdings" pitchFamily="2" charset="2"/>
              <a:buChar char="q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cs-CZ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378546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2" descr="Bývalé logo pra&amp;zcaron;ské zoologické zahrady od Michala Cihlá&amp;rcaron;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3322638"/>
            <a:ext cx="6324600" cy="6924676"/>
          </a:xfrm>
          <a:prstGeom prst="rect">
            <a:avLst/>
          </a:prstGeom>
          <a:noFill/>
        </p:spPr>
      </p:pic>
      <p:pic>
        <p:nvPicPr>
          <p:cNvPr id="70660" name="Picture 4" descr="Bývalé logo pra&amp;zcaron;ské zoologické zahrady od Michala Cihlá&amp;rcaron;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3322638"/>
            <a:ext cx="6324600" cy="6924676"/>
          </a:xfrm>
          <a:prstGeom prst="rect">
            <a:avLst/>
          </a:prstGeom>
          <a:noFill/>
        </p:spPr>
      </p:pic>
      <p:pic>
        <p:nvPicPr>
          <p:cNvPr id="70662" name="Picture 6" descr="Bývalé logo pra&amp;zcaron;ské zoologické zahrady od Michala Cihlá&amp;rcaron;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3322638"/>
            <a:ext cx="6324600" cy="6924676"/>
          </a:xfrm>
          <a:prstGeom prst="rect">
            <a:avLst/>
          </a:prstGeom>
          <a:noFill/>
        </p:spPr>
      </p:pic>
      <p:pic>
        <p:nvPicPr>
          <p:cNvPr id="70664" name="Picture 8" descr="www.apartmentsflora.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96096" y="755501"/>
            <a:ext cx="3830826" cy="47885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395288" y="509588"/>
            <a:ext cx="9070975" cy="6400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28224" rIns="0" bIns="0" anchor="ctr"/>
          <a:lstStyle/>
          <a:p>
            <a:pPr algn="just">
              <a:buSzPct val="4500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cs-CZ" sz="28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>
              <a:buSzPct val="4500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cs-CZ" sz="2800" dirty="0">
                <a:latin typeface="Calibri" panose="020F0502020204030204" pitchFamily="34" charset="0"/>
              </a:rPr>
              <a:t>Usnesení Nejvyššího soudu České republiky </a:t>
            </a:r>
            <a:r>
              <a:rPr lang="cs-CZ" sz="2800" dirty="0" err="1">
                <a:latin typeface="Calibri" panose="020F0502020204030204" pitchFamily="34" charset="0"/>
              </a:rPr>
              <a:t>sp</a:t>
            </a:r>
            <a:r>
              <a:rPr lang="cs-CZ" sz="2800" dirty="0">
                <a:latin typeface="Calibri" panose="020F0502020204030204" pitchFamily="34" charset="0"/>
              </a:rPr>
              <a:t>. zn. </a:t>
            </a:r>
            <a:r>
              <a:rPr lang="cs-CZ" sz="2800" b="1" dirty="0">
                <a:latin typeface="Calibri" panose="020F0502020204030204" pitchFamily="34" charset="0"/>
              </a:rPr>
              <a:t>30 </a:t>
            </a:r>
            <a:r>
              <a:rPr lang="cs-CZ" sz="2800" b="1" dirty="0" err="1">
                <a:latin typeface="Calibri" panose="020F0502020204030204" pitchFamily="34" charset="0"/>
              </a:rPr>
              <a:t>Cdo</a:t>
            </a:r>
            <a:r>
              <a:rPr lang="cs-CZ" sz="2800" b="1" dirty="0">
                <a:latin typeface="Calibri" panose="020F0502020204030204" pitchFamily="34" charset="0"/>
              </a:rPr>
              <a:t> 60/2011 </a:t>
            </a:r>
            <a:r>
              <a:rPr lang="cs-CZ" sz="2800" dirty="0">
                <a:latin typeface="Calibri" panose="020F0502020204030204" pitchFamily="34" charset="0"/>
              </a:rPr>
              <a:t>(a jemu předcházející usnesení téhož soudu </a:t>
            </a:r>
            <a:r>
              <a:rPr lang="cs-CZ" sz="2800" dirty="0" err="1">
                <a:latin typeface="Calibri" panose="020F0502020204030204" pitchFamily="34" charset="0"/>
              </a:rPr>
              <a:t>sp</a:t>
            </a:r>
            <a:r>
              <a:rPr lang="cs-CZ" sz="2800" dirty="0">
                <a:latin typeface="Calibri" panose="020F0502020204030204" pitchFamily="34" charset="0"/>
              </a:rPr>
              <a:t>. zn. 30 </a:t>
            </a:r>
            <a:r>
              <a:rPr lang="cs-CZ" sz="2800" dirty="0" err="1">
                <a:latin typeface="Calibri" panose="020F0502020204030204" pitchFamily="34" charset="0"/>
              </a:rPr>
              <a:t>Cdo</a:t>
            </a:r>
            <a:r>
              <a:rPr lang="cs-CZ" sz="2800" dirty="0">
                <a:latin typeface="Calibri" panose="020F0502020204030204" pitchFamily="34" charset="0"/>
              </a:rPr>
              <a:t> 739/2007)</a:t>
            </a:r>
          </a:p>
          <a:p>
            <a:pPr algn="just">
              <a:buSzPct val="4500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cs-CZ" sz="2800" dirty="0">
              <a:latin typeface="Calibri" panose="020F0502020204030204" pitchFamily="34" charset="0"/>
            </a:endParaRPr>
          </a:p>
          <a:p>
            <a:pPr algn="just">
              <a:buSzPct val="4500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cs-CZ" sz="2800" dirty="0">
                <a:latin typeface="Calibri" panose="020F0502020204030204" pitchFamily="34" charset="0"/>
              </a:rPr>
              <a:t>Soudy dovodily, že neoprávněné užití byť minimálního textu písně „Dělání“ ve sloganu „upeč…třeba zeď“ propagujícím prodej míchaček společnosti BAUHAUS je zásahem do autorského práva autora textu písně.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575816" y="509588"/>
            <a:ext cx="7344816" cy="1122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buSzPct val="4500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cs-CZ" sz="3600" b="1" dirty="0">
                <a:solidFill>
                  <a:srgbClr val="032571"/>
                </a:solidFill>
                <a:latin typeface="Calibri" panose="020F0502020204030204" pitchFamily="34" charset="0"/>
              </a:rPr>
              <a:t>Užití sloganu „Upeč ... třeba zeď“        v reklamě na prodej míchačky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71438"/>
            <a:ext cx="9070975" cy="684063"/>
          </a:xfrm>
          <a:ln/>
        </p:spPr>
        <p:txBody>
          <a:bodyPr tIns="28224">
            <a:normAutofit fontScale="90000"/>
          </a:bodyPr>
          <a:lstStyle/>
          <a:p>
            <a:pPr marL="4508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br>
              <a:rPr lang="cs-CZ" sz="3200" b="1" dirty="0">
                <a:latin typeface="Calibri" panose="020F0502020204030204" pitchFamily="34" charset="0"/>
              </a:rPr>
            </a:br>
            <a:endParaRPr lang="cs-CZ" sz="3200" b="1" dirty="0">
              <a:latin typeface="Calibri" panose="020F0502020204030204" pitchFamily="34" charset="0"/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575816" y="971525"/>
            <a:ext cx="9070975" cy="5688013"/>
          </a:xfrm>
          <a:ln/>
        </p:spPr>
        <p:txBody>
          <a:bodyPr/>
          <a:lstStyle/>
          <a:p>
            <a:pPr marL="450850" indent="0" algn="ctr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cs-CZ" dirty="0">
              <a:latin typeface="Calibri" panose="020F0502020204030204" pitchFamily="34" charset="0"/>
            </a:endParaRPr>
          </a:p>
          <a:p>
            <a:pPr marL="450850" indent="0" algn="ctr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cs-CZ" dirty="0">
              <a:latin typeface="Calibri" panose="020F0502020204030204" pitchFamily="34" charset="0"/>
            </a:endParaRPr>
          </a:p>
          <a:p>
            <a:pPr marL="0" indent="0" algn="ctr">
              <a:tabLst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cs-CZ" dirty="0">
              <a:latin typeface="Calibri" panose="020F0502020204030204" pitchFamily="34" charset="0"/>
            </a:endParaRPr>
          </a:p>
          <a:p>
            <a:pPr marL="0" indent="0" algn="ctr"/>
            <a:endParaRPr lang="cs-CZ" sz="2400" b="1" dirty="0">
              <a:latin typeface="Calibri" panose="020F0502020204030204" pitchFamily="34" charset="0"/>
            </a:endParaRPr>
          </a:p>
          <a:p>
            <a:pPr marL="0" indent="0" algn="just"/>
            <a:endParaRPr lang="cs-CZ" sz="2400" dirty="0">
              <a:latin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9832" y="1619597"/>
            <a:ext cx="9348694" cy="460851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Pojem „jiné dílo umělecké“</a:t>
            </a:r>
          </a:p>
        </p:txBody>
      </p:sp>
      <p:pic>
        <p:nvPicPr>
          <p:cNvPr id="67586" name="Picture 2" descr="Reproduk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7864" y="1960531"/>
            <a:ext cx="1800201" cy="1171234"/>
          </a:xfrm>
          <a:prstGeom prst="rect">
            <a:avLst/>
          </a:prstGeom>
          <a:noFill/>
        </p:spPr>
      </p:pic>
      <p:pic>
        <p:nvPicPr>
          <p:cNvPr id="67588" name="Picture 4" descr="Reproduk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08064" y="1979637"/>
            <a:ext cx="2329459" cy="1224136"/>
          </a:xfrm>
          <a:prstGeom prst="rect">
            <a:avLst/>
          </a:prstGeom>
          <a:noFill/>
        </p:spPr>
      </p:pic>
      <p:pic>
        <p:nvPicPr>
          <p:cNvPr id="67592" name="Picture 8" descr="Reprodukc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195" y="4510595"/>
            <a:ext cx="2586025" cy="1296144"/>
          </a:xfrm>
          <a:prstGeom prst="rect">
            <a:avLst/>
          </a:prstGeom>
          <a:noFill/>
        </p:spPr>
      </p:pic>
      <p:pic>
        <p:nvPicPr>
          <p:cNvPr id="67594" name="Picture 10" descr="Reprodukc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27687" y="4283893"/>
            <a:ext cx="3160697" cy="1584176"/>
          </a:xfrm>
          <a:prstGeom prst="rect">
            <a:avLst/>
          </a:prstGeom>
          <a:noFill/>
        </p:spPr>
      </p:pic>
      <p:pic>
        <p:nvPicPr>
          <p:cNvPr id="67596" name="Picture 12" descr="Reprodukc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20273" y="1960531"/>
            <a:ext cx="3591702" cy="1800200"/>
          </a:xfrm>
          <a:prstGeom prst="rect">
            <a:avLst/>
          </a:prstGeom>
          <a:noFill/>
        </p:spPr>
      </p:pic>
      <p:pic>
        <p:nvPicPr>
          <p:cNvPr id="67598" name="Picture 14" descr="Reprodukc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83274" y="4283893"/>
            <a:ext cx="2940929" cy="15841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www.beck-online.cz/bo/seam/resource/products/Obrazek_J_2012_O_186724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2040" y="971525"/>
            <a:ext cx="4135588" cy="1872208"/>
          </a:xfrm>
          <a:prstGeom prst="rect">
            <a:avLst/>
          </a:prstGeom>
          <a:noFill/>
        </p:spPr>
      </p:pic>
      <p:sp>
        <p:nvSpPr>
          <p:cNvPr id="4" name="Obdélník 3"/>
          <p:cNvSpPr/>
          <p:nvPr/>
        </p:nvSpPr>
        <p:spPr>
          <a:xfrm>
            <a:off x="575816" y="3131765"/>
            <a:ext cx="9361040" cy="2467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latin typeface="Calibri" panose="020F0502020204030204" pitchFamily="34" charset="0"/>
              </a:rPr>
              <a:t>Úřad průmyslového vlastnictví, O-186724, [ÚPV 148/2012] </a:t>
            </a:r>
          </a:p>
          <a:p>
            <a:pPr algn="just"/>
            <a:endParaRPr lang="cs-CZ" sz="2000" i="1" dirty="0">
              <a:latin typeface="Calibri" panose="020F0502020204030204" pitchFamily="34" charset="0"/>
            </a:endParaRPr>
          </a:p>
          <a:p>
            <a:pPr algn="just"/>
            <a:r>
              <a:rPr lang="cs-CZ" sz="3200" dirty="0">
                <a:latin typeface="Calibri" panose="020F0502020204030204" pitchFamily="34" charset="0"/>
              </a:rPr>
              <a:t>OZ prohlášena za neplatnou. Důvod – prokázání v řízení o prohlášení OZ za neplatnou, že souhlas autora s užitím díla byl taxativní a nedovoloval vlastníkovi díla (přihlašovatel a vlastník OZ) dílo jako OZ přihlásit. </a:t>
            </a:r>
            <a:endParaRPr lang="cs-CZ" sz="3200" i="1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2" descr="https://www.beck-online.cz/bo/seam/resource/products/Obrazek_J_2007_O_420076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87984" y="827509"/>
            <a:ext cx="4795833" cy="2403724"/>
          </a:xfrm>
          <a:prstGeom prst="rect">
            <a:avLst/>
          </a:prstGeom>
          <a:noFill/>
        </p:spPr>
      </p:pic>
      <p:sp>
        <p:nvSpPr>
          <p:cNvPr id="23" name="Obdélník 22"/>
          <p:cNvSpPr/>
          <p:nvPr/>
        </p:nvSpPr>
        <p:spPr>
          <a:xfrm>
            <a:off x="503808" y="3476037"/>
            <a:ext cx="8424936" cy="2096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800" b="1" dirty="0">
                <a:latin typeface="Calibri" panose="020F0502020204030204" pitchFamily="34" charset="0"/>
              </a:rPr>
              <a:t>Úřad průmyslového vlastnictví, O-420076</a:t>
            </a:r>
          </a:p>
          <a:p>
            <a:pPr algn="just"/>
            <a:r>
              <a:rPr lang="cs-CZ" sz="2800" dirty="0">
                <a:latin typeface="Calibri" panose="020F0502020204030204" pitchFamily="34" charset="0"/>
              </a:rPr>
              <a:t>(ÚPV 501/2007)</a:t>
            </a:r>
          </a:p>
          <a:p>
            <a:endParaRPr lang="cs-CZ" sz="2800" dirty="0">
              <a:latin typeface="Calibri" panose="020F0502020204030204" pitchFamily="34" charset="0"/>
            </a:endParaRPr>
          </a:p>
          <a:p>
            <a:pPr algn="just"/>
            <a:r>
              <a:rPr lang="cs-CZ" sz="2800" dirty="0">
                <a:latin typeface="Calibri" panose="020F0502020204030204" pitchFamily="34" charset="0"/>
              </a:rPr>
              <a:t>OZ Negativně ukončená po zveřejnění – zásah do práv autora obrazové části OZ (saxofon)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2" descr="Reproduk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5936" y="971525"/>
            <a:ext cx="4536504" cy="2574238"/>
          </a:xfrm>
          <a:prstGeom prst="rect">
            <a:avLst/>
          </a:prstGeom>
          <a:noFill/>
        </p:spPr>
      </p:pic>
      <p:sp>
        <p:nvSpPr>
          <p:cNvPr id="3" name="Obdélník 2"/>
          <p:cNvSpPr/>
          <p:nvPr/>
        </p:nvSpPr>
        <p:spPr>
          <a:xfrm>
            <a:off x="1007864" y="3923853"/>
            <a:ext cx="7920880" cy="2496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>
                <a:latin typeface="Calibri" panose="020F0502020204030204" pitchFamily="34" charset="0"/>
              </a:rPr>
              <a:t>Úřad průmyslového vlastnictví, O-128345, [ÚPV 61/2007]</a:t>
            </a:r>
          </a:p>
          <a:p>
            <a:endParaRPr lang="cs-CZ" sz="2400" dirty="0">
              <a:latin typeface="Calibri" panose="020F0502020204030204" pitchFamily="34" charset="0"/>
            </a:endParaRPr>
          </a:p>
          <a:p>
            <a:r>
              <a:rPr lang="cs-CZ" sz="2400" dirty="0">
                <a:latin typeface="Calibri" panose="020F0502020204030204" pitchFamily="34" charset="0"/>
              </a:rPr>
              <a:t>OZ negativně ukončená pro zveřejnění</a:t>
            </a:r>
          </a:p>
          <a:p>
            <a:endParaRPr lang="cs-CZ" sz="2400" dirty="0">
              <a:latin typeface="Calibri" panose="020F0502020204030204" pitchFamily="34" charset="0"/>
            </a:endParaRPr>
          </a:p>
          <a:p>
            <a:r>
              <a:rPr lang="cs-CZ" sz="2400" dirty="0">
                <a:latin typeface="Calibri" panose="020F0502020204030204" pitchFamily="34" charset="0"/>
              </a:rPr>
              <a:t>Důvody:</a:t>
            </a:r>
          </a:p>
          <a:p>
            <a:r>
              <a:rPr lang="cs-CZ" sz="2400" dirty="0">
                <a:latin typeface="Calibri" panose="020F0502020204030204" pitchFamily="34" charset="0"/>
              </a:rPr>
              <a:t>a) chyběl souhlas všech dědiců malíře A. Muchy,</a:t>
            </a:r>
          </a:p>
          <a:p>
            <a:r>
              <a:rPr lang="cs-CZ" sz="2400" dirty="0">
                <a:latin typeface="Calibri" panose="020F0502020204030204" pitchFamily="34" charset="0"/>
              </a:rPr>
              <a:t>b) zásah do (původního) díla A. Muchy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59792" y="1979637"/>
            <a:ext cx="8136904" cy="378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b="1" dirty="0">
                <a:latin typeface="Calibri" panose="020F0502020204030204" pitchFamily="34" charset="0"/>
              </a:rPr>
              <a:t>Autorem díla s právem na autorství </a:t>
            </a:r>
            <a:r>
              <a:rPr lang="cs-CZ" sz="4000" dirty="0">
                <a:latin typeface="Calibri" panose="020F0502020204030204" pitchFamily="34" charset="0"/>
              </a:rPr>
              <a:t>(osobnostní právo autora) </a:t>
            </a:r>
            <a:r>
              <a:rPr lang="cs-CZ" sz="4000" b="1" dirty="0">
                <a:latin typeface="Calibri" panose="020F0502020204030204" pitchFamily="34" charset="0"/>
              </a:rPr>
              <a:t>může být jen osoba fyzická. </a:t>
            </a:r>
          </a:p>
          <a:p>
            <a:endParaRPr lang="cs-CZ" sz="4000" b="1" dirty="0">
              <a:latin typeface="Calibri" panose="020F0502020204030204" pitchFamily="34" charset="0"/>
            </a:endParaRPr>
          </a:p>
          <a:p>
            <a:endParaRPr lang="cs-CZ" sz="4000" dirty="0">
              <a:latin typeface="Calibri" panose="020F0502020204030204" pitchFamily="34" charset="0"/>
            </a:endParaRPr>
          </a:p>
          <a:p>
            <a:pPr marL="342900" indent="-342900"/>
            <a:endParaRPr lang="cs-CZ" sz="4000" dirty="0">
              <a:latin typeface="Calibri" panose="020F0502020204030204" pitchFamily="34" charset="0"/>
            </a:endParaRPr>
          </a:p>
          <a:p>
            <a:pPr marL="342900" indent="-342900"/>
            <a:endParaRPr lang="cs-CZ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15776" y="1979637"/>
            <a:ext cx="8208912" cy="60746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b="1" dirty="0">
                <a:latin typeface="Calibri" panose="020F0502020204030204" pitchFamily="34" charset="0"/>
              </a:rPr>
              <a:t>Autorství k dílu vznikne okamžikem, kdy autor dílo v objektivně vnímatelné podobě vyjádří.</a:t>
            </a:r>
          </a:p>
          <a:p>
            <a:endParaRPr lang="cs-CZ" sz="4000" b="1" dirty="0">
              <a:latin typeface="Calibri" panose="020F0502020204030204" pitchFamily="34" charset="0"/>
            </a:endParaRPr>
          </a:p>
          <a:p>
            <a:pPr algn="just"/>
            <a:r>
              <a:rPr lang="cs-CZ" sz="4000" b="1" dirty="0">
                <a:latin typeface="Calibri" panose="020F0502020204030204" pitchFamily="34" charset="0"/>
              </a:rPr>
              <a:t>K tomuto okamžiku vznikají autorovi jak práva osobnostní (právo na autorství), tak práva majetková (právo dílo užívat).</a:t>
            </a:r>
            <a:endParaRPr lang="cs-CZ" sz="4000" dirty="0">
              <a:latin typeface="Calibri" panose="020F0502020204030204" pitchFamily="34" charset="0"/>
            </a:endParaRPr>
          </a:p>
          <a:p>
            <a:pPr marL="342900" indent="-342900" algn="just"/>
            <a:endParaRPr lang="cs-CZ" sz="4000" dirty="0">
              <a:latin typeface="Calibri" panose="020F0502020204030204" pitchFamily="34" charset="0"/>
            </a:endParaRPr>
          </a:p>
          <a:p>
            <a:pPr marL="342900" indent="-342900" algn="just"/>
            <a:endParaRPr lang="cs-CZ" sz="4000" dirty="0">
              <a:latin typeface="Calibri" panose="020F0502020204030204" pitchFamily="34" charset="0"/>
            </a:endParaRPr>
          </a:p>
          <a:p>
            <a:pPr marL="342900" indent="-342900" algn="just"/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087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87784" y="1403573"/>
            <a:ext cx="9361040" cy="3183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cs-CZ" sz="3600" b="1" dirty="0">
                <a:latin typeface="Calibri" panose="020F0502020204030204" pitchFamily="34" charset="0"/>
              </a:rPr>
              <a:t>Chráněno je rovněž dílo anonymní a pseudonymní, </a:t>
            </a:r>
            <a:r>
              <a:rPr lang="cs-CZ" sz="3600" dirty="0">
                <a:latin typeface="Calibri" panose="020F0502020204030204" pitchFamily="34" charset="0"/>
              </a:rPr>
              <a:t>za autora jako jeho zástupce při výkonu a ochraně práv autorských k dílu vlastním jménem a na jeho účet vystupuje osoba, která dílo zveřejnila</a:t>
            </a:r>
          </a:p>
          <a:p>
            <a:pPr marL="342900" indent="-342900" algn="just">
              <a:buFont typeface="Times New Roman" pitchFamily="16" charset="0"/>
              <a:buAutoNum type="alphaLcParenR"/>
            </a:pPr>
            <a:endParaRPr lang="cs-CZ" sz="36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17AB91DB-E151-F3A8-2C44-792324443D9F}"/>
              </a:ext>
            </a:extLst>
          </p:cNvPr>
          <p:cNvSpPr txBox="1"/>
          <p:nvPr/>
        </p:nvSpPr>
        <p:spPr>
          <a:xfrm>
            <a:off x="575816" y="2706023"/>
            <a:ext cx="7001671" cy="42138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ctr"/>
            <a:r>
              <a:rPr lang="cs-CZ" sz="3200" b="1" dirty="0">
                <a:latin typeface="Calibri" panose="020F0502020204030204" pitchFamily="34" charset="0"/>
              </a:rPr>
              <a:t>Za autora se považuje:</a:t>
            </a:r>
          </a:p>
          <a:p>
            <a:pPr marL="342900" indent="-342900" algn="just"/>
            <a:endParaRPr lang="cs-CZ" sz="3200" dirty="0">
              <a:latin typeface="Calibri" panose="020F0502020204030204" pitchFamily="34" charset="0"/>
            </a:endParaRPr>
          </a:p>
          <a:p>
            <a:pPr marL="342900" indent="-342900" algn="just">
              <a:buAutoNum type="alphaLcParenR"/>
            </a:pPr>
            <a:r>
              <a:rPr lang="cs-CZ" sz="3200" dirty="0">
                <a:latin typeface="Calibri" panose="020F0502020204030204" pitchFamily="34" charset="0"/>
              </a:rPr>
              <a:t>fyzická osoba, jejíž </a:t>
            </a:r>
            <a:r>
              <a:rPr lang="cs-CZ" sz="3200" b="1" dirty="0">
                <a:latin typeface="Calibri" panose="020F0502020204030204" pitchFamily="34" charset="0"/>
              </a:rPr>
              <a:t>pravé jméno </a:t>
            </a:r>
            <a:r>
              <a:rPr lang="cs-CZ" sz="3200" dirty="0">
                <a:latin typeface="Calibri" panose="020F0502020204030204" pitchFamily="34" charset="0"/>
              </a:rPr>
              <a:t>je obvyklým způsobem uvedeno na díle nebo v registru kolektivních správců,</a:t>
            </a:r>
          </a:p>
          <a:p>
            <a:pPr marL="342900" indent="-342900" algn="just">
              <a:buFont typeface="Times New Roman" pitchFamily="16" charset="0"/>
              <a:buAutoNum type="alphaLcParenR"/>
            </a:pPr>
            <a:r>
              <a:rPr lang="cs-CZ" sz="3200" dirty="0">
                <a:latin typeface="Calibri" panose="020F0502020204030204" pitchFamily="34" charset="0"/>
              </a:rPr>
              <a:t> fyzická osoba, jejíž </a:t>
            </a:r>
            <a:r>
              <a:rPr lang="cs-CZ" sz="3200" b="1" dirty="0">
                <a:latin typeface="Calibri" panose="020F0502020204030204" pitchFamily="34" charset="0"/>
              </a:rPr>
              <a:t>pseudonym</a:t>
            </a:r>
            <a:r>
              <a:rPr lang="cs-CZ" sz="3200" dirty="0">
                <a:latin typeface="Calibri" panose="020F0502020204030204" pitchFamily="34" charset="0"/>
              </a:rPr>
              <a:t> je obvyklým způsobem uveden na díle, pokud není pochyb o  ztotožnění pseudonymu s konkrétní osobou</a:t>
            </a:r>
          </a:p>
        </p:txBody>
      </p:sp>
    </p:spTree>
    <p:extLst>
      <p:ext uri="{BB962C8B-B14F-4D97-AF65-F5344CB8AC3E}">
        <p14:creationId xmlns:p14="http://schemas.microsoft.com/office/powerpoint/2010/main" val="3308047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317972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3200" dirty="0">
                <a:latin typeface="Calibri" panose="020F0502020204030204" pitchFamily="34" charset="0"/>
              </a:rPr>
            </a:br>
            <a:r>
              <a:rPr lang="cs-CZ" b="1" dirty="0">
                <a:latin typeface="Calibri" panose="020F0502020204030204" pitchFamily="34" charset="0"/>
              </a:rPr>
              <a:t>Problematika spoluautorů</a:t>
            </a:r>
            <a:br>
              <a:rPr lang="cs-CZ" dirty="0">
                <a:latin typeface="Calibri" panose="020F050202020403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1691605"/>
            <a:ext cx="9069387" cy="4896544"/>
          </a:xfrm>
        </p:spPr>
        <p:txBody>
          <a:bodyPr>
            <a:normAutofit/>
          </a:bodyPr>
          <a:lstStyle/>
          <a:p>
            <a:pPr marL="0" indent="0" algn="just"/>
            <a:r>
              <a:rPr lang="cs-CZ" sz="2400" b="1" dirty="0">
                <a:latin typeface="Calibri" panose="020F0502020204030204" pitchFamily="34" charset="0"/>
              </a:rPr>
              <a:t>Autorské právo k dílu</a:t>
            </a:r>
            <a:r>
              <a:rPr lang="cs-CZ" sz="2400" dirty="0">
                <a:latin typeface="Calibri" panose="020F0502020204030204" pitchFamily="34" charset="0"/>
              </a:rPr>
              <a:t>, které vzniklo společnou tvůrčí činností dvou nebo více autorů jako dílo jediné (dílo spoluautorů), </a:t>
            </a:r>
            <a:r>
              <a:rPr lang="cs-CZ" sz="2400" b="1" dirty="0">
                <a:latin typeface="Calibri" panose="020F0502020204030204" pitchFamily="34" charset="0"/>
              </a:rPr>
              <a:t>přísluší všem spoluautorům společně a nerozdílně. </a:t>
            </a:r>
          </a:p>
          <a:p>
            <a:pPr marL="0" indent="0" algn="just"/>
            <a:endParaRPr lang="cs-CZ" sz="2400" b="1" dirty="0">
              <a:latin typeface="Calibri" panose="020F0502020204030204" pitchFamily="34" charset="0"/>
            </a:endParaRPr>
          </a:p>
          <a:p>
            <a:pPr marL="0" indent="0" algn="just"/>
            <a:r>
              <a:rPr lang="cs-CZ" sz="2400" dirty="0">
                <a:latin typeface="Calibri" panose="020F0502020204030204" pitchFamily="34" charset="0"/>
              </a:rPr>
              <a:t>Nakládání s dílem – jednomyslná dohoda spoluautorů</a:t>
            </a:r>
            <a:r>
              <a:rPr lang="cs-CZ" sz="2400" b="1" dirty="0">
                <a:latin typeface="Calibri" panose="020F0502020204030204" pitchFamily="34" charset="0"/>
              </a:rPr>
              <a:t>.</a:t>
            </a:r>
          </a:p>
          <a:p>
            <a:pPr marL="0" indent="0" algn="just"/>
            <a:endParaRPr lang="cs-CZ" sz="2400" b="1" dirty="0">
              <a:latin typeface="Calibri" panose="020F0502020204030204" pitchFamily="34" charset="0"/>
            </a:endParaRPr>
          </a:p>
          <a:p>
            <a:pPr marL="0" indent="0" algn="just"/>
            <a:r>
              <a:rPr lang="cs-CZ" sz="2400" dirty="0">
                <a:latin typeface="Calibri" panose="020F0502020204030204" pitchFamily="34" charset="0"/>
              </a:rPr>
              <a:t>Nejvyšší soud ČR 30 </a:t>
            </a:r>
            <a:r>
              <a:rPr lang="cs-CZ" sz="2400" dirty="0" err="1">
                <a:latin typeface="Calibri" panose="020F0502020204030204" pitchFamily="34" charset="0"/>
              </a:rPr>
              <a:t>Cdo</a:t>
            </a:r>
            <a:r>
              <a:rPr lang="cs-CZ" sz="2400" dirty="0">
                <a:latin typeface="Calibri" panose="020F0502020204030204" pitchFamily="34" charset="0"/>
              </a:rPr>
              <a:t> 3393/2010</a:t>
            </a:r>
          </a:p>
          <a:p>
            <a:pPr marL="0" indent="0" algn="just"/>
            <a:r>
              <a:rPr lang="cs-CZ" sz="2400" i="1" dirty="0">
                <a:latin typeface="Calibri" panose="020F0502020204030204" pitchFamily="34" charset="0"/>
              </a:rPr>
              <a:t>Není-li spoluautorský podíl určen právním předpisem ani dohodou spoluautorů a nelze-li jej vzhledem ke způsobu spoluautorské tvůrčí činnosti ani zjistit,</a:t>
            </a:r>
            <a:r>
              <a:rPr lang="cs-CZ" sz="2400" b="1" i="1" dirty="0">
                <a:latin typeface="Calibri" panose="020F0502020204030204" pitchFamily="34" charset="0"/>
              </a:rPr>
              <a:t> je nutno mít za to, že podíly spoluautorů na tvůrčí činnosti na autorské odměně jsou stejné.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9952" y="561775"/>
            <a:ext cx="6997914" cy="1455937"/>
          </a:xfrm>
        </p:spPr>
        <p:txBody>
          <a:bodyPr/>
          <a:lstStyle/>
          <a:p>
            <a:r>
              <a:rPr lang="cs-CZ" b="1" dirty="0"/>
              <a:t>Práva autora díla</a:t>
            </a:r>
          </a:p>
        </p:txBody>
      </p:sp>
      <p:sp>
        <p:nvSpPr>
          <p:cNvPr id="3" name="Obdélník 2"/>
          <p:cNvSpPr/>
          <p:nvPr/>
        </p:nvSpPr>
        <p:spPr>
          <a:xfrm>
            <a:off x="431800" y="2051645"/>
            <a:ext cx="9001000" cy="5072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lphaLcParenR"/>
            </a:pPr>
            <a:r>
              <a:rPr lang="cs-CZ" sz="2800" b="1" dirty="0">
                <a:latin typeface="Calibri" panose="020F0502020204030204" pitchFamily="34" charset="0"/>
              </a:rPr>
              <a:t>Právo na autorství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cs-CZ" sz="2800" dirty="0">
                <a:latin typeface="Calibri" panose="020F0502020204030204" pitchFamily="34" charset="0"/>
              </a:rPr>
              <a:t>uvedení jména autora, případně zdroje k dohledání jména autora </a:t>
            </a:r>
          </a:p>
          <a:p>
            <a:pPr marL="342900" indent="-342900"/>
            <a:endParaRPr lang="cs-CZ" sz="2800" dirty="0">
              <a:latin typeface="Calibri" panose="020F0502020204030204" pitchFamily="34" charset="0"/>
            </a:endParaRPr>
          </a:p>
          <a:p>
            <a:pPr marL="342900" indent="-342900"/>
            <a:r>
              <a:rPr lang="cs-CZ" sz="2800" b="1" dirty="0">
                <a:latin typeface="Calibri" panose="020F0502020204030204" pitchFamily="34" charset="0"/>
              </a:rPr>
              <a:t>b</a:t>
            </a:r>
            <a:r>
              <a:rPr lang="cs-CZ" sz="2800" dirty="0">
                <a:latin typeface="Calibri" panose="020F0502020204030204" pitchFamily="34" charset="0"/>
              </a:rPr>
              <a:t>) </a:t>
            </a:r>
            <a:r>
              <a:rPr lang="cs-CZ" sz="2800" b="1" dirty="0">
                <a:latin typeface="Calibri" panose="020F0502020204030204" pitchFamily="34" charset="0"/>
              </a:rPr>
              <a:t>Právo autora dílo užívat </a:t>
            </a:r>
            <a:r>
              <a:rPr lang="cs-CZ" sz="2800" dirty="0">
                <a:latin typeface="Calibri" panose="020F0502020204030204" pitchFamily="34" charset="0"/>
              </a:rPr>
              <a:t>v rozsahu dle </a:t>
            </a:r>
            <a:r>
              <a:rPr lang="cs-CZ" sz="2800" dirty="0" err="1">
                <a:latin typeface="Calibri" panose="020F0502020204030204" pitchFamily="34" charset="0"/>
              </a:rPr>
              <a:t>AutZ</a:t>
            </a:r>
            <a:r>
              <a:rPr lang="cs-CZ" sz="2800" dirty="0">
                <a:latin typeface="Calibri" panose="020F0502020204030204" pitchFamily="34" charset="0"/>
              </a:rPr>
              <a:t>.: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cs-CZ" sz="2800" dirty="0">
                <a:latin typeface="Calibri" panose="020F0502020204030204" pitchFamily="34" charset="0"/>
              </a:rPr>
              <a:t>buď sám, nebo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cs-CZ" sz="2800" dirty="0">
                <a:latin typeface="Calibri" panose="020F0502020204030204" pitchFamily="34" charset="0"/>
              </a:rPr>
              <a:t> umožnit užití třetí osobě v rozsahu užití výlučného nebo nevýlučného, jak je mezi autorem a  třetí osobou (osobami) sjednáno</a:t>
            </a:r>
          </a:p>
          <a:p>
            <a:pPr marL="342900" indent="-342900"/>
            <a:endParaRPr lang="cs-CZ" sz="1600" dirty="0">
              <a:latin typeface="Calibri" panose="020F0502020204030204" pitchFamily="34" charset="0"/>
            </a:endParaRPr>
          </a:p>
          <a:p>
            <a:pPr marL="342900" indent="-342900"/>
            <a:endParaRPr lang="cs-CZ" sz="1600" dirty="0">
              <a:latin typeface="Calibri" panose="020F0502020204030204" pitchFamily="34" charset="0"/>
            </a:endParaRPr>
          </a:p>
          <a:p>
            <a:pPr marL="342900" indent="-342900"/>
            <a:endParaRPr lang="cs-CZ" sz="1600" dirty="0">
              <a:latin typeface="Calibri" panose="020F0502020204030204" pitchFamily="34" charset="0"/>
            </a:endParaRPr>
          </a:p>
          <a:p>
            <a:pPr marL="342900" indent="-342900">
              <a:buFont typeface="Wingdings" pitchFamily="2" charset="2"/>
              <a:buChar char="§"/>
            </a:pPr>
            <a:endParaRPr lang="cs-CZ" sz="1600" dirty="0">
              <a:latin typeface="Calibri" panose="020F0502020204030204" pitchFamily="34" charset="0"/>
            </a:endParaRPr>
          </a:p>
          <a:p>
            <a:pPr marL="342900" indent="-342900">
              <a:buFont typeface="Wingdings" pitchFamily="2" charset="2"/>
              <a:buChar char="§"/>
            </a:pPr>
            <a:endParaRPr lang="cs-CZ" sz="1600" dirty="0">
              <a:latin typeface="Calibri" panose="020F0502020204030204" pitchFamily="34" charset="0"/>
            </a:endParaRPr>
          </a:p>
          <a:p>
            <a:pPr marL="342900" indent="-342900"/>
            <a:endParaRPr lang="cs-CZ" sz="16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Fas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CC7B8162763BD4681E8889036B1C97A" ma:contentTypeVersion="0" ma:contentTypeDescription="Vytvoří nový dokument" ma:contentTypeScope="" ma:versionID="fd33be9c6dec586d46003088b1218dd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ec98b5e5f0a4b7642889d076972788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E027D93-C8B8-4AA1-B31E-A82428F7FE3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848C67E-EE64-4303-86DC-71E4B12C8A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08D84BB-5EED-4945-9B40-DA8D9BB468DB}">
  <ds:schemaRefs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1782</TotalTime>
  <Words>1780</Words>
  <Application>Microsoft Office PowerPoint</Application>
  <PresentationFormat>Vlastní</PresentationFormat>
  <Paragraphs>164</Paragraphs>
  <Slides>32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9" baseType="lpstr">
      <vt:lpstr>Arial</vt:lpstr>
      <vt:lpstr>Calibri</vt:lpstr>
      <vt:lpstr>Times New Roman</vt:lpstr>
      <vt:lpstr>Trebuchet MS</vt:lpstr>
      <vt:lpstr>Wingdings</vt:lpstr>
      <vt:lpstr>Wingdings 3</vt:lpstr>
      <vt:lpstr>Faseta</vt:lpstr>
      <vt:lpstr>Dílem ve smyslu autorského zákona</vt:lpstr>
      <vt:lpstr>Prezentace aplikace PowerPoint</vt:lpstr>
      <vt:lpstr>Pojem „jiné dílo umělecké“</vt:lpstr>
      <vt:lpstr>Prezentace aplikace PowerPoint</vt:lpstr>
      <vt:lpstr>Prezentace aplikace PowerPoint</vt:lpstr>
      <vt:lpstr>Prezentace aplikace PowerPoint</vt:lpstr>
      <vt:lpstr>Prezentace aplikace PowerPoint</vt:lpstr>
      <vt:lpstr> Problematika spoluautorů </vt:lpstr>
      <vt:lpstr>Práva autora díla</vt:lpstr>
      <vt:lpstr>Práva autora díla</vt:lpstr>
      <vt:lpstr>Prezentace aplikace PowerPoint</vt:lpstr>
      <vt:lpstr>Prezentace aplikace PowerPoint</vt:lpstr>
      <vt:lpstr>Problémy při tvorbě značky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Licenční smlouva,  problematika odměny</vt:lpstr>
      <vt:lpstr>Dodatečná autorská odměna </vt:lpstr>
      <vt:lpstr>Prezentace aplikace PowerPoint</vt:lpstr>
      <vt:lpstr>Prezentace aplikace PowerPoint</vt:lpstr>
      <vt:lpstr>Nároky autora při neoprávněném zásahu do autorského díla</vt:lpstr>
      <vt:lpstr>Možné problémy značky při neošetření autorských práv ke značce</vt:lpstr>
      <vt:lpstr>Možné problémy značky při neošetření autorských práv ke značce</vt:lpstr>
      <vt:lpstr>Prezentace aplikace PowerPoint</vt:lpstr>
      <vt:lpstr>Prezentace aplikace PowerPoint</vt:lpstr>
      <vt:lpstr> 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problematiky vymáhání práv z ochranné známky</dc:title>
  <dc:creator>Cimbota</dc:creator>
  <cp:lastModifiedBy>Tomáš Cimbota</cp:lastModifiedBy>
  <cp:revision>187</cp:revision>
  <cp:lastPrinted>2023-05-03T12:01:49Z</cp:lastPrinted>
  <dcterms:created xsi:type="dcterms:W3CDTF">2015-01-20T15:24:13Z</dcterms:created>
  <dcterms:modified xsi:type="dcterms:W3CDTF">2023-05-03T12:45:46Z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0x0101006CC7B8162763BD4681E8889036B1C97A</vt:lpwstr>
  </property>
</Properties>
</file>